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4" r:id="rId3"/>
  </p:sldMasterIdLst>
  <p:notesMasterIdLst>
    <p:notesMasterId r:id="rId23"/>
  </p:notesMasterIdLst>
  <p:sldIdLst>
    <p:sldId id="257" r:id="rId4"/>
    <p:sldId id="321" r:id="rId5"/>
    <p:sldId id="309" r:id="rId6"/>
    <p:sldId id="282" r:id="rId7"/>
    <p:sldId id="323" r:id="rId8"/>
    <p:sldId id="324" r:id="rId9"/>
    <p:sldId id="313" r:id="rId10"/>
    <p:sldId id="314" r:id="rId11"/>
    <p:sldId id="326" r:id="rId12"/>
    <p:sldId id="306" r:id="rId13"/>
    <p:sldId id="327" r:id="rId14"/>
    <p:sldId id="328" r:id="rId15"/>
    <p:sldId id="320" r:id="rId16"/>
    <p:sldId id="280" r:id="rId17"/>
    <p:sldId id="289" r:id="rId18"/>
    <p:sldId id="318" r:id="rId19"/>
    <p:sldId id="319" r:id="rId20"/>
    <p:sldId id="277" r:id="rId21"/>
    <p:sldId id="31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AA6"/>
    <a:srgbClr val="00AEAC"/>
    <a:srgbClr val="92E3EE"/>
    <a:srgbClr val="19CAF9"/>
    <a:srgbClr val="1878AD"/>
    <a:srgbClr val="521CEA"/>
    <a:srgbClr val="CF2D67"/>
    <a:srgbClr val="FDF91E"/>
    <a:srgbClr val="74DD05"/>
    <a:srgbClr val="F16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B6F54-EADB-414A-9705-579D8BF53009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72565-5E21-4040-B4AD-F8A810194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2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094FCD-A0D5-4F0A-BDFF-8C4A5635CA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B9026-C6AA-465B-8040-B7533F48F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7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6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1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094FCD-A0D5-4F0A-BDFF-8C4A5635CA1A}" type="datetimeFigureOut">
              <a:rPr lang="ru-RU" smtClean="0">
                <a:solidFill>
                  <a:prstClr val="black"/>
                </a:solidFill>
              </a:rPr>
              <a:pPr/>
              <a:t>23.01.2024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B9026-C6AA-465B-8040-B7533F48F6C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9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53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1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7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2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3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8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761" cy="1080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735"/>
            <a:ext cx="12190760" cy="4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3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550E-E03C-45C2-8C3F-D009786A13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2DDE-0FB7-4222-BBBE-E8CAC97687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9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761" cy="1080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735"/>
            <a:ext cx="12190760" cy="4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sochisirius.r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help@sochisirius.ru" TargetMode="External"/><Relationship Id="rId3" Type="http://schemas.openxmlformats.org/officeDocument/2006/relationships/hyperlink" Target="https://bigvizovtomsk.ru/" TargetMode="External"/><Relationship Id="rId7" Type="http://schemas.openxmlformats.org/officeDocument/2006/relationships/hyperlink" Target="mailto:online@sochisirius.ru" TargetMode="External"/><Relationship Id="rId2" Type="http://schemas.openxmlformats.org/officeDocument/2006/relationships/hyperlink" Target="mailto:hudobina@mail2000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onkurs@sochisirius.ru" TargetMode="External"/><Relationship Id="rId11" Type="http://schemas.openxmlformats.org/officeDocument/2006/relationships/image" Target="../media/image66.png"/><Relationship Id="rId5" Type="http://schemas.openxmlformats.org/officeDocument/2006/relationships/hyperlink" Target="https://bigchallenges.ru/" TargetMode="External"/><Relationship Id="rId10" Type="http://schemas.openxmlformats.org/officeDocument/2006/relationships/image" Target="../media/image65.png"/><Relationship Id="rId4" Type="http://schemas.openxmlformats.org/officeDocument/2006/relationships/hyperlink" Target="https://konkurs.sochisirius.ru/" TargetMode="External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e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708" y="2506420"/>
            <a:ext cx="12192000" cy="220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Всероссийский конкурс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научно-технологических проектов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«Большие вызовы</a:t>
            </a:r>
            <a:r>
              <a:rPr lang="ru-RU" sz="3600" b="1" dirty="0" smtClean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» в 2023-2024 учебном году</a:t>
            </a:r>
            <a:endParaRPr lang="ru-RU" sz="3600" b="1" dirty="0">
              <a:solidFill>
                <a:prstClr val="white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endParaRPr lang="ru-RU" sz="4000" b="1" dirty="0" smtClean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08" y="358520"/>
            <a:ext cx="4221489" cy="1082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708" y="5969657"/>
            <a:ext cx="1199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Учредители конкурса: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Министерство науки и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высшего образования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Российской Федерации, Научно-технологический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университет «Сириус»,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Образовательный Фонд «Талант и успех»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588" y="4985935"/>
            <a:ext cx="1115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Перечень </a:t>
            </a:r>
            <a:r>
              <a:rPr lang="ru-RU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России от 31 августа 2023 г. Приказ № 649 -№ 364,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уровень I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8" y="112141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40" y="181232"/>
            <a:ext cx="8068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Как подготовиться к конкурсу ?</a:t>
            </a:r>
            <a:endParaRPr lang="ru-RU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81" y="3481676"/>
            <a:ext cx="5821546" cy="18224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2" y="1614499"/>
            <a:ext cx="4486901" cy="905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7757" y="55146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ctr"/>
            <a:r>
              <a:rPr lang="ru-RU" b="1" dirty="0" smtClean="0">
                <a:solidFill>
                  <a:srgbClr val="000000"/>
                </a:solidFill>
                <a:latin typeface="Roboto"/>
              </a:rPr>
              <a:t>до </a:t>
            </a:r>
            <a:r>
              <a:rPr lang="ru-RU" b="1" dirty="0" smtClean="0">
                <a:solidFill>
                  <a:srgbClr val="000000"/>
                </a:solidFill>
                <a:latin typeface="Roboto"/>
              </a:rPr>
              <a:t>апреля 2024 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года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– формирование студии, подача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заявок, работа с кейсами от </a:t>
            </a:r>
            <a:r>
              <a:rPr lang="ru-RU" dirty="0" err="1" smtClean="0">
                <a:solidFill>
                  <a:srgbClr val="000000"/>
                </a:solidFill>
                <a:latin typeface="Roboto"/>
              </a:rPr>
              <a:t>госкорпораций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 в циклах</a:t>
            </a:r>
            <a:endParaRPr lang="ru-RU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003" y="2835345"/>
            <a:ext cx="4999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в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любое время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на сайте Центра «Сириус»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-предмет по интересам, обучение бесплатно</a:t>
            </a:r>
            <a:endParaRPr lang="ru-RU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10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704" y="5304174"/>
            <a:ext cx="646588" cy="7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40" y="181232"/>
            <a:ext cx="857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Как принять участие в конкурсе ?</a:t>
            </a:r>
            <a:endParaRPr lang="ru-RU" sz="3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680" y="1201754"/>
            <a:ext cx="9906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зарегистрироваться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на платформе </a:t>
            </a:r>
            <a:r>
              <a:rPr lang="ru-RU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Сириус.Онлайн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: 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  <a:hlinkClick r:id="rId2"/>
              </a:rPr>
              <a:t>https://sochisirius.ru/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680" y="1915474"/>
            <a:ext cx="2501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заполнить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заявку</a:t>
            </a:r>
            <a:endParaRPr lang="ru-RU" sz="22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3040" y="4002327"/>
            <a:ext cx="1985318" cy="2465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246" y="2499059"/>
            <a:ext cx="922079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п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рикрепить в заявке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свой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проект: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b="1" dirty="0">
                <a:solidFill>
                  <a:prstClr val="black"/>
                </a:solidFill>
                <a:latin typeface="Georgia" panose="02040502050405020303" pitchFamily="18" charset="0"/>
              </a:rPr>
              <a:t>текстовую </a:t>
            </a:r>
            <a:r>
              <a:rPr lang="ru-RU" sz="2200" b="1" dirty="0">
                <a:solidFill>
                  <a:prstClr val="black"/>
                </a:solidFill>
                <a:latin typeface="Georgia" panose="02040502050405020303" pitchFamily="18" charset="0"/>
              </a:rPr>
              <a:t>часть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не более 20 000 знаков без пробелов, </a:t>
            </a:r>
            <a:endParaRPr lang="ru-RU" sz="2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титульной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страницы, глоссария, списка литературы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и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приложений; 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формат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*.</a:t>
            </a:r>
            <a:r>
              <a:rPr lang="ru-RU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pdf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, размер шрифта – 12 </a:t>
            </a:r>
            <a:r>
              <a:rPr lang="ru-RU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pt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межстрочный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интервал – 1.5, 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объем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файла не более 7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Мб, обязательна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нумерация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страниц; 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в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тексте могут содержаться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рабочие гиперссылки на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видео, 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файлы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моделей, схем,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чертежей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, программные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коды; 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графические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элементы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работы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(рисунки, диаграммы, схемы) 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помещаются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внутри текста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презентацию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в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формате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*.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</a:rPr>
              <a:t>pdf</a:t>
            </a:r>
            <a:r>
              <a:rPr lang="en-US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 не более 15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слайдов объемом 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не более 7 Мб</a:t>
            </a:r>
            <a:endParaRPr lang="ru-RU" sz="22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" y="1740042"/>
            <a:ext cx="732246" cy="721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" y="1071621"/>
            <a:ext cx="732246" cy="72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369"/>
            <a:ext cx="732246" cy="7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8"/>
          <p:cNvSpPr txBox="1">
            <a:spLocks/>
          </p:cNvSpPr>
          <p:nvPr/>
        </p:nvSpPr>
        <p:spPr>
          <a:xfrm>
            <a:off x="0" y="96408"/>
            <a:ext cx="7651620" cy="101386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>
              <a:lnSpc>
                <a:spcPct val="90000"/>
              </a:lnSpc>
              <a:spcBef>
                <a:spcPct val="0"/>
              </a:spcBef>
            </a:pPr>
            <a:r>
              <a:rPr lang="ru-RU" sz="3600" dirty="0" smtClean="0">
                <a:solidFill>
                  <a:prstClr val="white"/>
                </a:solidFill>
                <a:latin typeface="Georgia" panose="02040502050405020303" pitchFamily="18" charset="0"/>
              </a:rPr>
              <a:t>На что обратить внимание при подготовке участников!</a:t>
            </a:r>
            <a:endParaRPr lang="ru-RU" sz="36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491" y="1110275"/>
            <a:ext cx="5644809" cy="14871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73" y="2678212"/>
            <a:ext cx="5443495" cy="3055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653" y="3733101"/>
            <a:ext cx="5166687" cy="26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50824"/>
            <a:ext cx="10490479" cy="106383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Большие вызовы – региональный конкурс в Томской области статистика</a:t>
            </a:r>
            <a:endParaRPr lang="ru-RU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252" y="1183090"/>
            <a:ext cx="332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2017/2018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–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27 </a:t>
            </a:r>
            <a:r>
              <a:rPr lang="ru-RU" dirty="0" smtClean="0">
                <a:latin typeface="Georgia" panose="02040502050405020303" pitchFamily="18" charset="0"/>
              </a:rPr>
              <a:t>участников</a:t>
            </a:r>
            <a:endParaRPr lang="ru-RU" dirty="0">
              <a:latin typeface="Georgia" panose="02040502050405020303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749347" y="1367756"/>
            <a:ext cx="288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0870" y="1183090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17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победителей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призеров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224583" y="1367756"/>
            <a:ext cx="280706" cy="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98473" y="1173624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6</a:t>
            </a:r>
            <a:r>
              <a:rPr lang="ru-RU" dirty="0" smtClean="0">
                <a:latin typeface="Georgia" panose="02040502050405020303" pitchFamily="18" charset="0"/>
              </a:rPr>
              <a:t> участников смены в </a:t>
            </a:r>
            <a:r>
              <a:rPr lang="ru-RU" dirty="0" err="1" smtClean="0">
                <a:latin typeface="Georgia" panose="02040502050405020303" pitchFamily="18" charset="0"/>
              </a:rPr>
              <a:t>СИРИУСе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316" y="1597245"/>
            <a:ext cx="333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Georgia" panose="02040502050405020303" pitchFamily="18" charset="0"/>
              </a:rPr>
              <a:t>2018/2019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–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37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участников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252" y="2070860"/>
            <a:ext cx="332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Georgia" panose="02040502050405020303" pitchFamily="18" charset="0"/>
              </a:rPr>
              <a:t>2019/2020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–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66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участников 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250" y="2514745"/>
            <a:ext cx="332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Georgia" panose="02040502050405020303" pitchFamily="18" charset="0"/>
              </a:rPr>
              <a:t>2020/2021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–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34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участника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9250" y="2952511"/>
            <a:ext cx="332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Georgia" panose="02040502050405020303" pitchFamily="18" charset="0"/>
              </a:rPr>
              <a:t>2021/2022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–</a:t>
            </a:r>
            <a:r>
              <a:rPr lang="ru-RU" b="1" smtClean="0">
                <a:solidFill>
                  <a:srgbClr val="FF0000"/>
                </a:solidFill>
                <a:latin typeface="Georgia" panose="02040502050405020303" pitchFamily="18" charset="0"/>
              </a:rPr>
              <a:t>62</a:t>
            </a:r>
            <a:r>
              <a:rPr lang="ru-RU" smtClean="0">
                <a:solidFill>
                  <a:prstClr val="black"/>
                </a:solidFill>
                <a:latin typeface="Georgia" panose="02040502050405020303" pitchFamily="18" charset="0"/>
              </a:rPr>
              <a:t> участника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749347" y="1799948"/>
            <a:ext cx="2815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738635" y="2289460"/>
            <a:ext cx="272488" cy="3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36706" y="2699411"/>
            <a:ext cx="2617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738635" y="3136682"/>
            <a:ext cx="2452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03590" y="1604623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23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 победителя и призера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3589" y="2048508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31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победитель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призер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3589" y="2492393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27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победителей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призеров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3589" y="2938547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52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победителя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и призера</a:t>
            </a:r>
          </a:p>
        </p:txBody>
      </p:sp>
      <p:cxnSp>
        <p:nvCxnSpPr>
          <p:cNvPr id="30" name="Прямая со стрелкой 29"/>
          <p:cNvCxnSpPr>
            <a:stCxn id="26" idx="3"/>
            <a:endCxn id="35" idx="1"/>
          </p:cNvCxnSpPr>
          <p:nvPr/>
        </p:nvCxnSpPr>
        <p:spPr>
          <a:xfrm>
            <a:off x="6922979" y="1789289"/>
            <a:ext cx="620190" cy="95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921191" y="2200943"/>
            <a:ext cx="584098" cy="9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43169" y="1614147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10</a:t>
            </a:r>
            <a:r>
              <a:rPr lang="ru-RU" dirty="0" smtClean="0">
                <a:latin typeface="Georgia" panose="02040502050405020303" pitchFamily="18" charset="0"/>
              </a:rPr>
              <a:t> участников смены в </a:t>
            </a:r>
            <a:r>
              <a:rPr lang="ru-RU" dirty="0" err="1" smtClean="0">
                <a:latin typeface="Georgia" panose="02040502050405020303" pitchFamily="18" charset="0"/>
              </a:rPr>
              <a:t>СИРИУСе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98473" y="1987139"/>
            <a:ext cx="380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</a:t>
            </a:r>
            <a:r>
              <a:rPr lang="ru-RU" dirty="0" smtClean="0">
                <a:latin typeface="Georgia" panose="02040502050405020303" pitchFamily="18" charset="0"/>
              </a:rPr>
              <a:t> участников смены в </a:t>
            </a:r>
            <a:r>
              <a:rPr lang="ru-RU" dirty="0" err="1" smtClean="0">
                <a:latin typeface="Georgia" panose="02040502050405020303" pitchFamily="18" charset="0"/>
              </a:rPr>
              <a:t>СИРИУСе</a:t>
            </a:r>
            <a:r>
              <a:rPr lang="ru-RU" dirty="0" smtClean="0">
                <a:latin typeface="Georgia" panose="02040502050405020303" pitchFamily="18" charset="0"/>
              </a:rPr>
              <a:t> 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98473" y="2446361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</a:t>
            </a:r>
            <a:r>
              <a:rPr lang="ru-RU" dirty="0" smtClean="0">
                <a:latin typeface="Georgia" panose="02040502050405020303" pitchFamily="18" charset="0"/>
              </a:rPr>
              <a:t> участников смены в </a:t>
            </a:r>
            <a:r>
              <a:rPr lang="ru-RU" dirty="0" err="1" smtClean="0">
                <a:latin typeface="Georgia" panose="02040502050405020303" pitchFamily="18" charset="0"/>
              </a:rPr>
              <a:t>СИРИУСе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06487" y="2884077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9</a:t>
            </a:r>
            <a:r>
              <a:rPr lang="ru-RU" dirty="0" smtClean="0">
                <a:latin typeface="Georgia" panose="02040502050405020303" pitchFamily="18" charset="0"/>
              </a:rPr>
              <a:t> участников смены в </a:t>
            </a:r>
            <a:r>
              <a:rPr lang="ru-RU" dirty="0" err="1" smtClean="0">
                <a:latin typeface="Georgia" panose="02040502050405020303" pitchFamily="18" charset="0"/>
              </a:rPr>
              <a:t>СИРИУСе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5340" y="3693910"/>
            <a:ext cx="363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Georgia" panose="02040502050405020303" pitchFamily="18" charset="0"/>
              </a:rPr>
              <a:t>2022/2023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58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участников  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3724281" y="3922227"/>
            <a:ext cx="301308" cy="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14035" y="3380163"/>
            <a:ext cx="3188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38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победителей и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призеров</a:t>
            </a:r>
          </a:p>
          <a:p>
            <a:endParaRPr lang="en-US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4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победителя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призера -</a:t>
            </a:r>
          </a:p>
          <a:p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– заключительного этапа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84848" y="3693910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11</a:t>
            </a:r>
            <a:r>
              <a:rPr lang="ru-RU" dirty="0" smtClean="0">
                <a:latin typeface="Georgia" panose="02040502050405020303" pitchFamily="18" charset="0"/>
              </a:rPr>
              <a:t> участников смены в </a:t>
            </a:r>
            <a:r>
              <a:rPr lang="ru-RU" dirty="0" err="1" smtClean="0">
                <a:latin typeface="Georgia" panose="02040502050405020303" pitchFamily="18" charset="0"/>
              </a:rPr>
              <a:t>СИРИУСе</a:t>
            </a:r>
            <a:endParaRPr lang="ru-RU" dirty="0">
              <a:latin typeface="Georgia" panose="02040502050405020303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7083399" y="2661821"/>
            <a:ext cx="421890" cy="6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900167" y="3107807"/>
            <a:ext cx="605122" cy="1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7180873" y="3912971"/>
            <a:ext cx="324416" cy="6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8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692586" cy="3517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6445" y="3517556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</a:rPr>
              <a:t>2018-2019 гг.</a:t>
            </a:r>
            <a:endParaRPr lang="ru-RU" sz="1200" b="1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https://sun9-49.userapi.com/impg/4YuP8T4WKaM5LjOgrOUsS2oGItQPUaBmPo5P2A/R39z89OHYo4.jpg?size=1699x902&amp;quality=96&amp;sign=64294427986dbbb19b23fec6c5a0c33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17" y="3904362"/>
            <a:ext cx="5044402" cy="2678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9.userapi.com/impg/6BaFPZTP-oHXXDBqd-sA8cdBV6VEJiHECOO7Eg/2s45TI7hLeQ.jpg?size=1920x1334&amp;quality=96&amp;sign=f8a5153ae58924712f1b9600eeb69aa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" y="3904363"/>
            <a:ext cx="3854503" cy="2678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81.userapi.com/impg/dMHmUwJ_cTUUokNv0zIxi1C73iRLKjcy_U9z3Q/CKndD13LW5M.jpg?size=1440x1440&amp;quality=96&amp;sign=07eac2d797a4db595ee2c7751b117e8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02" y="-1"/>
            <a:ext cx="3850643" cy="3688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48405" y="3688008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</a:rPr>
              <a:t>2021</a:t>
            </a:r>
            <a:endParaRPr lang="ru-RU" sz="1200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6445" y="6521793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</a:rPr>
              <a:t>2021</a:t>
            </a:r>
            <a:endParaRPr lang="ru-RU" sz="1200" b="1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1475" y="6521793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Georgia" panose="02040502050405020303" pitchFamily="18" charset="0"/>
              </a:rPr>
              <a:t>2021</a:t>
            </a:r>
            <a:endParaRPr lang="ru-RU" sz="1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5" y="1145059"/>
            <a:ext cx="4053015" cy="3039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86" y="4075671"/>
            <a:ext cx="3534032" cy="2650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" y="4360260"/>
            <a:ext cx="3426941" cy="2279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10" y="1204781"/>
            <a:ext cx="3098972" cy="4131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60" y="1065317"/>
            <a:ext cx="3393987" cy="2887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724143" y="5740759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2022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83268"/>
            <a:ext cx="8441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393 участника из 72 регионов России,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7 из Томской области</a:t>
            </a:r>
            <a:endParaRPr lang="ru-RU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9" y="2798118"/>
            <a:ext cx="3866728" cy="368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53" y="0"/>
            <a:ext cx="4229100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06" y="0"/>
            <a:ext cx="3788194" cy="378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7800" cy="398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860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0"/>
            <a:ext cx="36195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0"/>
            <a:ext cx="3860800" cy="386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6436"/>
            <a:ext cx="4499650" cy="299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02" y="3885596"/>
            <a:ext cx="4431598" cy="295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124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679933" cy="65126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Контактная информация</a:t>
            </a:r>
            <a:endParaRPr lang="ru-RU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868" y="1060967"/>
            <a:ext cx="11933278" cy="5339834"/>
          </a:xfrm>
        </p:spPr>
        <p:txBody>
          <a:bodyPr/>
          <a:lstStyle/>
          <a:p>
            <a:pPr lvl="0" algn="l"/>
            <a:r>
              <a:rPr lang="ru-RU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Пульсар: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   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Худобина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Юлия Петровна,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начальник отдела сопровождения проектов и реализации мероприятий по направлениям: наука, искусство ТРЦ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«Пульсар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»,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8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(3822) </a:t>
            </a:r>
            <a:r>
              <a:rPr lang="ru-RU" sz="2200" b="1" dirty="0">
                <a:solidFill>
                  <a:prstClr val="black"/>
                </a:solidFill>
                <a:latin typeface="Georgia" panose="02040502050405020303" pitchFamily="18" charset="0"/>
              </a:rPr>
              <a:t>515-326, 8 913 813 42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64, 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  <a:hlinkClick r:id="rId2"/>
              </a:rPr>
              <a:t>hudobina@mail2000.ru</a:t>
            </a:r>
            <a:r>
              <a:rPr lang="ru-RU" b="1" kern="0" dirty="0">
                <a:solidFill>
                  <a:prstClr val="black"/>
                </a:solidFill>
              </a:rPr>
              <a:t> </a:t>
            </a:r>
          </a:p>
          <a:p>
            <a:pPr lvl="0" algn="l">
              <a:spcBef>
                <a:spcPts val="0"/>
              </a:spcBef>
            </a:pPr>
            <a:endParaRPr lang="ru-RU" sz="22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Информационные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ресурсы: </a:t>
            </a:r>
            <a:endParaRPr lang="ru-RU" sz="22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Региональный сайт конкурса: 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  <a:hlinkClick r:id="rId3"/>
              </a:rPr>
              <a:t>https://bigvizovtomsk.ru/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Федеральный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сайт конкурса: 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  <a:hlinkClick r:id="rId4"/>
              </a:rPr>
              <a:t>https://konkurs.sochisirius.ru</a:t>
            </a:r>
            <a:r>
              <a:rPr lang="en-US" sz="2200" dirty="0" smtClean="0">
                <a:solidFill>
                  <a:prstClr val="black"/>
                </a:solidFill>
                <a:latin typeface="Georgia" panose="02040502050405020303" pitchFamily="18" charset="0"/>
                <a:hlinkClick r:id="rId4"/>
              </a:rPr>
              <a:t>/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Сайт программы: 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  <a:hlinkClick r:id="rId5"/>
              </a:rPr>
              <a:t>https://bigchallenges.ru</a:t>
            </a:r>
            <a:r>
              <a:rPr lang="en-US" sz="2200" dirty="0" smtClean="0">
                <a:solidFill>
                  <a:prstClr val="black"/>
                </a:solidFill>
                <a:latin typeface="Georgia" panose="02040502050405020303" pitchFamily="18" charset="0"/>
                <a:hlinkClick r:id="rId5"/>
              </a:rPr>
              <a:t>/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</a:p>
          <a:p>
            <a:pPr lvl="0" algn="l">
              <a:spcBef>
                <a:spcPts val="0"/>
              </a:spcBef>
            </a:pP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                         </a:t>
            </a:r>
          </a:p>
          <a:p>
            <a:pPr lvl="0" algn="l">
              <a:spcBef>
                <a:spcPts val="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Сириус:</a:t>
            </a:r>
            <a:endParaRPr lang="ru-RU" sz="22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          Конкурс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Большие вызовы «Сириус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»:   </a:t>
            </a:r>
            <a:r>
              <a:rPr lang="en-US" sz="2200" dirty="0" smtClean="0">
                <a:solidFill>
                  <a:prstClr val="black"/>
                </a:solidFill>
                <a:latin typeface="Georgia" panose="02040502050405020303" pitchFamily="18" charset="0"/>
                <a:hlinkClick r:id="rId6"/>
              </a:rPr>
              <a:t>konkurs@sochisirius.ru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         Техническая служба поддержки «Сириус»: </a:t>
            </a:r>
            <a:r>
              <a:rPr lang="en-US" sz="2200" dirty="0" smtClean="0">
                <a:solidFill>
                  <a:prstClr val="black"/>
                </a:solidFill>
                <a:latin typeface="Georgia" panose="02040502050405020303" pitchFamily="18" charset="0"/>
                <a:hlinkClick r:id="rId7"/>
              </a:rPr>
              <a:t>online@sochisirius.ru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endParaRPr lang="ru-RU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       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Горячая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линия Центра «Сириус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»: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  <a:hlinkClick r:id="rId8"/>
              </a:rPr>
              <a:t>help@sochisirius.ru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, 8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(800) 100 76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63</a:t>
            </a:r>
            <a:endParaRPr lang="ru-RU" sz="2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prstClr val="black"/>
              </a:solidFill>
            </a:endParaRPr>
          </a:p>
          <a:p>
            <a:pPr lvl="0" algn="l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object 7"/>
          <p:cNvSpPr/>
          <p:nvPr/>
        </p:nvSpPr>
        <p:spPr>
          <a:xfrm>
            <a:off x="159868" y="1427610"/>
            <a:ext cx="730848" cy="5730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bject 8"/>
          <p:cNvSpPr/>
          <p:nvPr/>
        </p:nvSpPr>
        <p:spPr>
          <a:xfrm>
            <a:off x="8311120" y="3290220"/>
            <a:ext cx="737909" cy="7350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587" y="4981920"/>
            <a:ext cx="731583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5238"/>
            <a:ext cx="12103100" cy="5935662"/>
          </a:xfrm>
        </p:spPr>
        <p:txBody>
          <a:bodyPr/>
          <a:lstStyle/>
          <a:p>
            <a:pPr marL="342900" indent="-342900">
              <a:buAutoNum type="arabicPeriod" startAt="138"/>
            </a:pP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latin typeface="Georgia" panose="02040502050405020303" pitchFamily="18" charset="0"/>
              </a:rPr>
              <a:t>XXIV </a:t>
            </a:r>
            <a:r>
              <a:rPr lang="ru-RU" sz="2200" b="1" dirty="0">
                <a:latin typeface="Georgia" panose="02040502050405020303" pitchFamily="18" charset="0"/>
              </a:rPr>
              <a:t>Всероссийская конференция-конкурс исследовательских работ "Юные исследователи - науке и технике"</a:t>
            </a:r>
            <a:r>
              <a:rPr lang="ru-RU" sz="2200" dirty="0">
                <a:latin typeface="Georgia" panose="02040502050405020303" pitchFamily="18" charset="0"/>
              </a:rPr>
              <a:t>	</a:t>
            </a:r>
            <a:endParaRPr lang="ru-RU" sz="2200" dirty="0" smtClean="0">
              <a:latin typeface="Georgia" panose="02040502050405020303" pitchFamily="18" charset="0"/>
            </a:endParaRPr>
          </a:p>
          <a:p>
            <a:pPr marL="342900" indent="-342900">
              <a:buAutoNum type="arabicPeriod" startAt="153"/>
            </a:pP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latin typeface="Georgia" panose="02040502050405020303" pitchFamily="18" charset="0"/>
              </a:rPr>
              <a:t>Всероссийская акция "Я - гражданин России"</a:t>
            </a:r>
            <a:r>
              <a:rPr lang="ru-RU" sz="2200" dirty="0" smtClean="0">
                <a:latin typeface="Georgia" panose="02040502050405020303" pitchFamily="18" charset="0"/>
              </a:rPr>
              <a:t>	</a:t>
            </a:r>
          </a:p>
          <a:p>
            <a:pPr marL="342900" indent="-342900">
              <a:buAutoNum type="arabicPeriod" startAt="158"/>
            </a:pP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latin typeface="Georgia" panose="02040502050405020303" pitchFamily="18" charset="0"/>
              </a:rPr>
              <a:t>Всероссийская </a:t>
            </a:r>
            <a:r>
              <a:rPr lang="ru-RU" sz="2200" b="1" dirty="0">
                <a:latin typeface="Georgia" panose="02040502050405020303" pitchFamily="18" charset="0"/>
              </a:rPr>
              <a:t>конференция-конкурс исследовательских и проектных работ школьников "</a:t>
            </a:r>
            <a:r>
              <a:rPr lang="ru-RU" sz="2200" b="1" dirty="0" err="1">
                <a:latin typeface="Georgia" panose="02040502050405020303" pitchFamily="18" charset="0"/>
              </a:rPr>
              <a:t>СибМед</a:t>
            </a:r>
            <a:r>
              <a:rPr lang="ru-RU" sz="2200" b="1" dirty="0">
                <a:latin typeface="Georgia" panose="02040502050405020303" pitchFamily="18" charset="0"/>
              </a:rPr>
              <a:t>"</a:t>
            </a:r>
            <a:r>
              <a:rPr lang="ru-RU" sz="2200" dirty="0">
                <a:latin typeface="Georgia" panose="02040502050405020303" pitchFamily="18" charset="0"/>
              </a:rPr>
              <a:t>	</a:t>
            </a:r>
            <a:endParaRPr lang="ru-RU" sz="2200" dirty="0" smtClean="0">
              <a:latin typeface="Georgia" panose="02040502050405020303" pitchFamily="18" charset="0"/>
            </a:endParaRPr>
          </a:p>
          <a:p>
            <a:pPr marL="342900" indent="-342900">
              <a:buAutoNum type="arabicPeriod" startAt="249"/>
            </a:pP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latin typeface="Georgia" panose="02040502050405020303" pitchFamily="18" charset="0"/>
              </a:rPr>
              <a:t>Всероссийский </a:t>
            </a:r>
            <a:r>
              <a:rPr lang="ru-RU" sz="2200" b="1" dirty="0">
                <a:latin typeface="Georgia" panose="02040502050405020303" pitchFamily="18" charset="0"/>
              </a:rPr>
              <a:t>конкурс юношеских исследовательских работ им. В.И. Вернадского</a:t>
            </a:r>
            <a:r>
              <a:rPr lang="ru-RU" sz="2200" dirty="0">
                <a:latin typeface="Georgia" panose="02040502050405020303" pitchFamily="18" charset="0"/>
              </a:rPr>
              <a:t>	</a:t>
            </a:r>
            <a:endParaRPr lang="ru-RU" sz="2200" dirty="0" smtClean="0">
              <a:latin typeface="Georgia" panose="02040502050405020303" pitchFamily="18" charset="0"/>
            </a:endParaRPr>
          </a:p>
          <a:p>
            <a:pPr marL="342900" indent="-342900">
              <a:buAutoNum type="arabicPeriod" startAt="324"/>
            </a:pP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latin typeface="Georgia" panose="02040502050405020303" pitchFamily="18" charset="0"/>
              </a:rPr>
              <a:t>Конкурсное </a:t>
            </a:r>
            <a:r>
              <a:rPr lang="ru-RU" sz="2200" b="1" dirty="0">
                <a:latin typeface="Georgia" panose="02040502050405020303" pitchFamily="18" charset="0"/>
              </a:rPr>
              <a:t>мероприятие "</a:t>
            </a:r>
            <a:r>
              <a:rPr lang="ru-RU" sz="2200" b="1" dirty="0" err="1">
                <a:latin typeface="Georgia" panose="02040502050405020303" pitchFamily="18" charset="0"/>
              </a:rPr>
              <a:t>Homo</a:t>
            </a:r>
            <a:r>
              <a:rPr lang="ru-RU" sz="2200" b="1" dirty="0">
                <a:latin typeface="Georgia" panose="02040502050405020303" pitchFamily="18" charset="0"/>
              </a:rPr>
              <a:t> </a:t>
            </a:r>
            <a:r>
              <a:rPr lang="ru-RU" sz="2200" b="1" dirty="0" err="1">
                <a:latin typeface="Georgia" panose="02040502050405020303" pitchFamily="18" charset="0"/>
              </a:rPr>
              <a:t>novus</a:t>
            </a:r>
            <a:r>
              <a:rPr lang="ru-RU" sz="2200" b="1" dirty="0">
                <a:latin typeface="Georgia" panose="02040502050405020303" pitchFamily="18" charset="0"/>
              </a:rPr>
              <a:t>"</a:t>
            </a:r>
            <a:r>
              <a:rPr lang="ru-RU" sz="2200" dirty="0">
                <a:latin typeface="Georgia" panose="02040502050405020303" pitchFamily="18" charset="0"/>
              </a:rPr>
              <a:t>	</a:t>
            </a:r>
            <a:endParaRPr lang="ru-RU" sz="2200" dirty="0" smtClean="0">
              <a:latin typeface="Georgia" panose="02040502050405020303" pitchFamily="18" charset="0"/>
            </a:endParaRPr>
          </a:p>
          <a:p>
            <a:pPr marL="342900" indent="-342900">
              <a:buAutoNum type="arabicPeriod" startAt="401"/>
            </a:pP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latin typeface="Georgia" panose="02040502050405020303" pitchFamily="18" charset="0"/>
              </a:rPr>
              <a:t>Межрегиональный </a:t>
            </a:r>
            <a:r>
              <a:rPr lang="ru-RU" sz="2200" b="1" dirty="0">
                <a:latin typeface="Georgia" panose="02040502050405020303" pitchFamily="18" charset="0"/>
              </a:rPr>
              <a:t>интеллектуальный турнир "Умножая таланты"</a:t>
            </a:r>
            <a:r>
              <a:rPr lang="ru-RU" sz="2200" dirty="0">
                <a:latin typeface="Georgia" panose="02040502050405020303" pitchFamily="18" charset="0"/>
              </a:rPr>
              <a:t>	</a:t>
            </a:r>
            <a:endParaRPr lang="ru-RU" sz="2200" dirty="0" smtClean="0">
              <a:latin typeface="Georgia" panose="02040502050405020303" pitchFamily="18" charset="0"/>
            </a:endParaRPr>
          </a:p>
          <a:p>
            <a:pPr marL="342900" indent="-342900">
              <a:buAutoNum type="arabicPeriod" startAt="715"/>
            </a:pP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latin typeface="Georgia" panose="02040502050405020303" pitchFamily="18" charset="0"/>
              </a:rPr>
              <a:t>Космическая </a:t>
            </a:r>
            <a:r>
              <a:rPr lang="ru-RU" sz="2200" b="1" dirty="0">
                <a:latin typeface="Georgia" panose="02040502050405020303" pitchFamily="18" charset="0"/>
              </a:rPr>
              <a:t>смена программы "Дежурный по планете"</a:t>
            </a:r>
            <a:r>
              <a:rPr lang="ru-RU" sz="2200" dirty="0">
                <a:latin typeface="Georgia" panose="02040502050405020303" pitchFamily="18" charset="0"/>
              </a:rPr>
              <a:t>	</a:t>
            </a:r>
            <a:endParaRPr lang="ru-RU" sz="2200" dirty="0" smtClean="0">
              <a:latin typeface="Georgia" panose="02040502050405020303" pitchFamily="18" charset="0"/>
            </a:endParaRPr>
          </a:p>
          <a:p>
            <a:r>
              <a:rPr lang="ru-RU" sz="2200" dirty="0">
                <a:latin typeface="Georgia" panose="02040502050405020303" pitchFamily="18" charset="0"/>
              </a:rPr>
              <a:t>723.        	</a:t>
            </a:r>
            <a:r>
              <a:rPr lang="ru-RU" sz="2200" b="1" dirty="0">
                <a:latin typeface="Georgia" panose="02040502050405020303" pitchFamily="18" charset="0"/>
              </a:rPr>
              <a:t>Всероссийская междисциплинарная олимпиада школьников 8-11 класса "Национальная технологическая олимпиада"</a:t>
            </a:r>
            <a:r>
              <a:rPr lang="ru-RU" sz="2200" dirty="0">
                <a:latin typeface="Georgia" panose="02040502050405020303" pitchFamily="18" charset="0"/>
              </a:rPr>
              <a:t>        </a:t>
            </a:r>
            <a:r>
              <a:rPr lang="ru-RU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580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7953"/>
            <a:ext cx="8567351" cy="681724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Распоряжение департамента ОО </a:t>
            </a:r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ТО от 24.11.2023 </a:t>
            </a: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№ 1809-р</a:t>
            </a:r>
            <a:endParaRPr lang="ru-RU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1912"/>
            <a:ext cx="3748216" cy="52988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16" y="1101912"/>
            <a:ext cx="3748215" cy="529888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040131" y="1443032"/>
            <a:ext cx="3987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Цель конкурса — выявление и развитие </a:t>
            </a:r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у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 молодежи творческих способностей, </a:t>
            </a:r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интереса 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к проектной, научной </a:t>
            </a:r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научно-исследовательской), </a:t>
            </a:r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инженерно-технической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изобретательской </a:t>
            </a:r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и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 творческой деятельности, </a:t>
            </a:r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популяризация 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научных знаний </a:t>
            </a:r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и</a:t>
            </a:r>
            <a:r>
              <a:rPr lang="ru-RU" sz="160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достижений</a:t>
            </a: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33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89275" y="5371071"/>
            <a:ext cx="639996" cy="67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3471"/>
            <a:ext cx="6417275" cy="681724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Направления конкурса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01" y="1113112"/>
            <a:ext cx="589111" cy="759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5005" y="1195730"/>
            <a:ext cx="257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Агропромышленные </a:t>
            </a:r>
            <a:endParaRPr lang="ru-RU" sz="16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биотехнологии</a:t>
            </a:r>
            <a:endParaRPr lang="ru-RU" sz="16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6" y="4123255"/>
            <a:ext cx="1081443" cy="416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5005" y="3895577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Беспилотный транспорт </a:t>
            </a:r>
          </a:p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и логистические системы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4" y="2016563"/>
            <a:ext cx="869799" cy="7465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5005" y="1851242"/>
            <a:ext cx="32143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Большие данные, </a:t>
            </a:r>
          </a:p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искусственный интеллект, </a:t>
            </a:r>
          </a:p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финансовые технологии </a:t>
            </a:r>
          </a:p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и машинное обучение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43" y="4827243"/>
            <a:ext cx="761462" cy="6627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85005" y="4820066"/>
            <a:ext cx="2986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Генетика и биомедицина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01" y="3039685"/>
            <a:ext cx="653273" cy="6909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5005" y="3147806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Когнитивные исследования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43" y="5607931"/>
            <a:ext cx="615900" cy="7245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85005" y="5888971"/>
            <a:ext cx="2997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Космические технологии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2806" y="1150687"/>
            <a:ext cx="713059" cy="6748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97700" y="1289278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Нанотехнологии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0404" y="1939095"/>
            <a:ext cx="497861" cy="7769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18201" y="2016563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Природоподобные </a:t>
            </a:r>
            <a:endParaRPr lang="ru-RU" sz="16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нейротехнологии</a:t>
            </a:r>
            <a:endParaRPr lang="ru-RU" sz="16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2048" y="2818776"/>
            <a:ext cx="603817" cy="6981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18201" y="3080540"/>
            <a:ext cx="222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Новые материалы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2223" y="3606277"/>
            <a:ext cx="737605" cy="6445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18201" y="3596955"/>
            <a:ext cx="2316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Освоение Арктики </a:t>
            </a:r>
          </a:p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и Мирового океана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9551" y="5017786"/>
            <a:ext cx="928809" cy="72512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97700" y="5242978"/>
            <a:ext cx="3425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Современная энергетика</a:t>
            </a:r>
            <a:endParaRPr lang="ru-RU" sz="1600" b="1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8084" y="5926354"/>
            <a:ext cx="1011742" cy="4421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997700" y="5904286"/>
            <a:ext cx="391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Умный город </a:t>
            </a:r>
            <a:r>
              <a:rPr lang="ru-RU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безопасность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7700" y="4542048"/>
            <a:ext cx="378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eorgia" panose="02040502050405020303" pitchFamily="18" charset="0"/>
              </a:rPr>
              <a:t>Передовые </a:t>
            </a:r>
            <a:r>
              <a:rPr lang="ru-RU" sz="1600" b="1" dirty="0" smtClean="0">
                <a:latin typeface="Georgia" panose="02040502050405020303" pitchFamily="18" charset="0"/>
              </a:rPr>
              <a:t>производственные технологии</a:t>
            </a:r>
            <a:endParaRPr lang="ru-RU" sz="16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24507" y="4298903"/>
            <a:ext cx="771216" cy="725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8637" y="6421062"/>
            <a:ext cx="7351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Новое направление: ! Экология и изучение изменений климата !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5"/>
          <a:srcRect l="11078" t="8614" r="9862" b="10895"/>
          <a:stretch/>
        </p:blipFill>
        <p:spPr>
          <a:xfrm>
            <a:off x="0" y="1066700"/>
            <a:ext cx="12192001" cy="57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35"/>
            <a:ext cx="5340459" cy="603648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Структура конкурса</a:t>
            </a:r>
          </a:p>
        </p:txBody>
      </p:sp>
      <p:sp>
        <p:nvSpPr>
          <p:cNvPr id="4" name="object 11"/>
          <p:cNvSpPr/>
          <p:nvPr/>
        </p:nvSpPr>
        <p:spPr>
          <a:xfrm>
            <a:off x="0" y="1434083"/>
            <a:ext cx="1043940" cy="4491355"/>
          </a:xfrm>
          <a:custGeom>
            <a:avLst/>
            <a:gdLst/>
            <a:ahLst/>
            <a:cxnLst/>
            <a:rect l="l" t="t" r="r" b="b"/>
            <a:pathLst>
              <a:path w="1043940" h="4491355">
                <a:moveTo>
                  <a:pt x="0" y="4491228"/>
                </a:moveTo>
                <a:lnTo>
                  <a:pt x="1043940" y="4491228"/>
                </a:lnTo>
                <a:lnTo>
                  <a:pt x="1043940" y="0"/>
                </a:lnTo>
                <a:lnTo>
                  <a:pt x="0" y="0"/>
                </a:lnTo>
                <a:lnTo>
                  <a:pt x="0" y="4491228"/>
                </a:lnTo>
                <a:close/>
              </a:path>
            </a:pathLst>
          </a:custGeom>
          <a:solidFill>
            <a:srgbClr val="00AFA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13"/>
          <p:cNvSpPr txBox="1"/>
          <p:nvPr/>
        </p:nvSpPr>
        <p:spPr>
          <a:xfrm>
            <a:off x="71493" y="1434084"/>
            <a:ext cx="849848" cy="427751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125"/>
              </a:lnSpc>
            </a:pPr>
            <a:r>
              <a:rPr sz="2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Единая </a:t>
            </a:r>
            <a:r>
              <a:rPr sz="2600" b="1" spc="-10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система</a:t>
            </a:r>
            <a:r>
              <a:rPr sz="2600" b="1" spc="-7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2600" b="1" spc="-3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входа</a:t>
            </a:r>
            <a:endParaRPr sz="2600" b="1" dirty="0">
              <a:solidFill>
                <a:prstClr val="black"/>
              </a:solidFill>
              <a:latin typeface="Georgia" panose="02040502050405020303" pitchFamily="18" charset="0"/>
              <a:cs typeface="Calibri"/>
            </a:endParaRPr>
          </a:p>
          <a:p>
            <a:pPr algn="ctr">
              <a:lnSpc>
                <a:spcPts val="3875"/>
              </a:lnSpc>
            </a:pPr>
            <a:r>
              <a:rPr sz="26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«Сириус.Онлайн</a:t>
            </a:r>
            <a:r>
              <a:rPr sz="2600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»</a:t>
            </a:r>
            <a:endParaRPr sz="2600" dirty="0">
              <a:solidFill>
                <a:prstClr val="black"/>
              </a:solidFill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6" name="object 14"/>
          <p:cNvSpPr/>
          <p:nvPr/>
        </p:nvSpPr>
        <p:spPr>
          <a:xfrm>
            <a:off x="1463226" y="2267712"/>
            <a:ext cx="3424554" cy="1043940"/>
          </a:xfrm>
          <a:custGeom>
            <a:avLst/>
            <a:gdLst/>
            <a:ahLst/>
            <a:cxnLst/>
            <a:rect l="l" t="t" r="r" b="b"/>
            <a:pathLst>
              <a:path w="3424554" h="1043939">
                <a:moveTo>
                  <a:pt x="0" y="0"/>
                </a:moveTo>
                <a:lnTo>
                  <a:pt x="3424428" y="0"/>
                </a:lnTo>
                <a:lnTo>
                  <a:pt x="3424428" y="1043939"/>
                </a:lnTo>
                <a:lnTo>
                  <a:pt x="0" y="1043939"/>
                </a:lnTo>
                <a:lnTo>
                  <a:pt x="0" y="0"/>
                </a:lnTo>
                <a:close/>
              </a:path>
            </a:pathLst>
          </a:custGeom>
          <a:solidFill>
            <a:srgbClr val="00AFA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28"/>
          <p:cNvSpPr/>
          <p:nvPr/>
        </p:nvSpPr>
        <p:spPr>
          <a:xfrm>
            <a:off x="1463226" y="4208897"/>
            <a:ext cx="3424554" cy="1043940"/>
          </a:xfrm>
          <a:custGeom>
            <a:avLst/>
            <a:gdLst/>
            <a:ahLst/>
            <a:cxnLst/>
            <a:rect l="l" t="t" r="r" b="b"/>
            <a:pathLst>
              <a:path w="3424554" h="1043939">
                <a:moveTo>
                  <a:pt x="0" y="0"/>
                </a:moveTo>
                <a:lnTo>
                  <a:pt x="3424428" y="0"/>
                </a:lnTo>
                <a:lnTo>
                  <a:pt x="3424428" y="1043939"/>
                </a:lnTo>
                <a:lnTo>
                  <a:pt x="0" y="1043939"/>
                </a:lnTo>
                <a:lnTo>
                  <a:pt x="0" y="0"/>
                </a:lnTo>
                <a:close/>
              </a:path>
            </a:pathLst>
          </a:custGeom>
          <a:solidFill>
            <a:srgbClr val="00AFA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16"/>
          <p:cNvSpPr txBox="1"/>
          <p:nvPr/>
        </p:nvSpPr>
        <p:spPr>
          <a:xfrm>
            <a:off x="1651349" y="2383440"/>
            <a:ext cx="2957384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2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Региональный трек</a:t>
            </a:r>
          </a:p>
        </p:txBody>
      </p:sp>
      <p:sp>
        <p:nvSpPr>
          <p:cNvPr id="10" name="object 30"/>
          <p:cNvSpPr txBox="1"/>
          <p:nvPr/>
        </p:nvSpPr>
        <p:spPr>
          <a:xfrm>
            <a:off x="1651350" y="4324666"/>
            <a:ext cx="3029182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2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Дистанционный трек</a:t>
            </a:r>
          </a:p>
        </p:txBody>
      </p:sp>
      <p:sp>
        <p:nvSpPr>
          <p:cNvPr id="11" name="object 17"/>
          <p:cNvSpPr/>
          <p:nvPr/>
        </p:nvSpPr>
        <p:spPr>
          <a:xfrm>
            <a:off x="5318681" y="3164957"/>
            <a:ext cx="586740" cy="1043940"/>
          </a:xfrm>
          <a:custGeom>
            <a:avLst/>
            <a:gdLst/>
            <a:ahLst/>
            <a:cxnLst/>
            <a:rect l="l" t="t" r="r" b="b"/>
            <a:pathLst>
              <a:path w="586739" h="1043939">
                <a:moveTo>
                  <a:pt x="0" y="0"/>
                </a:moveTo>
                <a:lnTo>
                  <a:pt x="586739" y="0"/>
                </a:lnTo>
                <a:lnTo>
                  <a:pt x="586739" y="1043939"/>
                </a:lnTo>
                <a:lnTo>
                  <a:pt x="0" y="1043939"/>
                </a:lnTo>
                <a:lnTo>
                  <a:pt x="0" y="0"/>
                </a:lnTo>
                <a:close/>
              </a:path>
            </a:pathLst>
          </a:custGeom>
          <a:solidFill>
            <a:srgbClr val="00AFA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23"/>
          <p:cNvSpPr/>
          <p:nvPr/>
        </p:nvSpPr>
        <p:spPr>
          <a:xfrm>
            <a:off x="6732128" y="3164559"/>
            <a:ext cx="1614170" cy="1043940"/>
          </a:xfrm>
          <a:custGeom>
            <a:avLst/>
            <a:gdLst/>
            <a:ahLst/>
            <a:cxnLst/>
            <a:rect l="l" t="t" r="r" b="b"/>
            <a:pathLst>
              <a:path w="1614170" h="1043939">
                <a:moveTo>
                  <a:pt x="0" y="0"/>
                </a:moveTo>
                <a:lnTo>
                  <a:pt x="1613916" y="0"/>
                </a:lnTo>
                <a:lnTo>
                  <a:pt x="1613916" y="1043939"/>
                </a:lnTo>
                <a:lnTo>
                  <a:pt x="0" y="1043939"/>
                </a:lnTo>
                <a:lnTo>
                  <a:pt x="0" y="0"/>
                </a:lnTo>
                <a:close/>
              </a:path>
            </a:pathLst>
          </a:custGeom>
          <a:solidFill>
            <a:srgbClr val="00AFA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14" name="object 39"/>
          <p:cNvSpPr/>
          <p:nvPr/>
        </p:nvSpPr>
        <p:spPr>
          <a:xfrm>
            <a:off x="8656831" y="2399381"/>
            <a:ext cx="1515939" cy="1146497"/>
          </a:xfrm>
          <a:custGeom>
            <a:avLst/>
            <a:gdLst/>
            <a:ahLst/>
            <a:cxnLst/>
            <a:rect l="l" t="t" r="r" b="b"/>
            <a:pathLst>
              <a:path w="901065" h="1257300">
                <a:moveTo>
                  <a:pt x="0" y="0"/>
                </a:moveTo>
                <a:lnTo>
                  <a:pt x="900683" y="0"/>
                </a:lnTo>
                <a:lnTo>
                  <a:pt x="900683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solidFill>
            <a:srgbClr val="00AFA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15" name="object 41"/>
          <p:cNvSpPr/>
          <p:nvPr/>
        </p:nvSpPr>
        <p:spPr>
          <a:xfrm>
            <a:off x="8701544" y="3838966"/>
            <a:ext cx="1414521" cy="1201955"/>
          </a:xfrm>
          <a:custGeom>
            <a:avLst/>
            <a:gdLst/>
            <a:ahLst/>
            <a:cxnLst/>
            <a:rect l="l" t="t" r="r" b="b"/>
            <a:pathLst>
              <a:path w="901065" h="1256029">
                <a:moveTo>
                  <a:pt x="0" y="0"/>
                </a:moveTo>
                <a:lnTo>
                  <a:pt x="900683" y="0"/>
                </a:lnTo>
                <a:lnTo>
                  <a:pt x="900683" y="1255776"/>
                </a:lnTo>
                <a:lnTo>
                  <a:pt x="0" y="1255776"/>
                </a:lnTo>
                <a:lnTo>
                  <a:pt x="0" y="0"/>
                </a:lnTo>
                <a:close/>
              </a:path>
            </a:pathLst>
          </a:custGeom>
          <a:solidFill>
            <a:srgbClr val="00AFA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16" name="object 26"/>
          <p:cNvSpPr/>
          <p:nvPr/>
        </p:nvSpPr>
        <p:spPr>
          <a:xfrm>
            <a:off x="9885780" y="1167438"/>
            <a:ext cx="2306220" cy="968351"/>
          </a:xfrm>
          <a:custGeom>
            <a:avLst/>
            <a:gdLst/>
            <a:ahLst/>
            <a:cxnLst/>
            <a:rect l="l" t="t" r="r" b="b"/>
            <a:pathLst>
              <a:path w="2593975" h="1043939">
                <a:moveTo>
                  <a:pt x="0" y="0"/>
                </a:moveTo>
                <a:lnTo>
                  <a:pt x="2593848" y="0"/>
                </a:lnTo>
                <a:lnTo>
                  <a:pt x="2593848" y="1043939"/>
                </a:lnTo>
                <a:lnTo>
                  <a:pt x="0" y="1043939"/>
                </a:lnTo>
                <a:lnTo>
                  <a:pt x="0" y="0"/>
                </a:lnTo>
                <a:close/>
              </a:path>
            </a:pathLst>
          </a:custGeom>
          <a:solidFill>
            <a:srgbClr val="00AFA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17" name="object 36"/>
          <p:cNvSpPr/>
          <p:nvPr/>
        </p:nvSpPr>
        <p:spPr>
          <a:xfrm>
            <a:off x="9885780" y="5177237"/>
            <a:ext cx="2295425" cy="1002198"/>
          </a:xfrm>
          <a:custGeom>
            <a:avLst/>
            <a:gdLst/>
            <a:ahLst/>
            <a:cxnLst/>
            <a:rect l="l" t="t" r="r" b="b"/>
            <a:pathLst>
              <a:path w="2583179" h="1043939">
                <a:moveTo>
                  <a:pt x="0" y="0"/>
                </a:moveTo>
                <a:lnTo>
                  <a:pt x="2583179" y="0"/>
                </a:lnTo>
                <a:lnTo>
                  <a:pt x="2583179" y="1043939"/>
                </a:lnTo>
                <a:lnTo>
                  <a:pt x="0" y="1043939"/>
                </a:lnTo>
                <a:lnTo>
                  <a:pt x="0" y="0"/>
                </a:lnTo>
                <a:close/>
              </a:path>
            </a:pathLst>
          </a:custGeom>
          <a:solidFill>
            <a:srgbClr val="00AFA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409632" y="3583949"/>
            <a:ext cx="546136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Т</a:t>
            </a:r>
            <a:r>
              <a:rPr sz="1200" b="1" spc="-4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Е</a:t>
            </a:r>
            <a:r>
              <a:rPr sz="12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СТ</a:t>
            </a:r>
            <a:endParaRPr sz="1200" b="1" dirty="0">
              <a:solidFill>
                <a:prstClr val="black"/>
              </a:solidFill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20" name="object 25"/>
          <p:cNvSpPr txBox="1"/>
          <p:nvPr/>
        </p:nvSpPr>
        <p:spPr>
          <a:xfrm>
            <a:off x="6732128" y="3588501"/>
            <a:ext cx="155832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2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СОБЕСЕДОВАНИЕ</a:t>
            </a:r>
          </a:p>
        </p:txBody>
      </p:sp>
      <p:sp>
        <p:nvSpPr>
          <p:cNvPr id="21" name="object 40"/>
          <p:cNvSpPr txBox="1"/>
          <p:nvPr/>
        </p:nvSpPr>
        <p:spPr>
          <a:xfrm>
            <a:off x="8673304" y="2355785"/>
            <a:ext cx="1499466" cy="1179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7-10</a:t>
            </a:r>
            <a:r>
              <a:rPr lang="ru-RU" sz="14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 к</a:t>
            </a:r>
            <a:r>
              <a:rPr sz="1400" b="1" spc="-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ласс</a:t>
            </a:r>
            <a:endParaRPr lang="ru-RU" sz="1400" b="1" spc="-5" dirty="0" smtClean="0">
              <a:solidFill>
                <a:srgbClr val="FFFFFF"/>
              </a:solidFill>
              <a:latin typeface="Georgia" panose="02040502050405020303" pitchFamily="18" charset="0"/>
              <a:cs typeface="Calibri"/>
            </a:endParaRPr>
          </a:p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lang="ru-RU" sz="1400" b="1" spc="-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(финалисты: победители, призеры, по достижениям)</a:t>
            </a:r>
            <a:endParaRPr lang="ru-RU" sz="1400" b="1" spc="-5" dirty="0">
              <a:solidFill>
                <a:prstClr val="black"/>
              </a:solidFill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22" name="object 42"/>
          <p:cNvSpPr txBox="1"/>
          <p:nvPr/>
        </p:nvSpPr>
        <p:spPr>
          <a:xfrm>
            <a:off x="8720075" y="4123049"/>
            <a:ext cx="1323710" cy="5488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11 </a:t>
            </a:r>
            <a:r>
              <a:rPr sz="1400" b="1" spc="-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класс</a:t>
            </a:r>
            <a:endParaRPr lang="ru-RU" sz="1400" b="1" spc="-5" dirty="0" smtClean="0">
              <a:solidFill>
                <a:srgbClr val="FFFFFF"/>
              </a:solidFill>
              <a:latin typeface="Georgia" panose="02040502050405020303" pitchFamily="18" charset="0"/>
              <a:cs typeface="Calibri"/>
            </a:endParaRPr>
          </a:p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lang="ru-RU" sz="1400" b="1" spc="-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(финалисты)</a:t>
            </a:r>
            <a:endParaRPr sz="1400" b="1" spc="-5" dirty="0">
              <a:solidFill>
                <a:prstClr val="black"/>
              </a:solidFill>
              <a:latin typeface="Georgia" panose="02040502050405020303" pitchFamily="18" charset="0"/>
              <a:cs typeface="Calibri"/>
            </a:endParaRPr>
          </a:p>
        </p:txBody>
      </p:sp>
      <p:sp>
        <p:nvSpPr>
          <p:cNvPr id="23" name="object 27"/>
          <p:cNvSpPr txBox="1"/>
          <p:nvPr/>
        </p:nvSpPr>
        <p:spPr>
          <a:xfrm>
            <a:off x="9897886" y="1394493"/>
            <a:ext cx="221997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572135" algn="ctr">
              <a:lnSpc>
                <a:spcPts val="173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Программа </a:t>
            </a:r>
            <a:endParaRPr lang="ru-RU" sz="1600" b="1" spc="-5" dirty="0">
              <a:solidFill>
                <a:srgbClr val="FFFFFF"/>
              </a:solidFill>
              <a:latin typeface="Georgia" panose="02040502050405020303" pitchFamily="18" charset="0"/>
              <a:cs typeface="Calibri"/>
            </a:endParaRPr>
          </a:p>
          <a:p>
            <a:pPr marL="12700" marR="5080" indent="-572135" algn="ctr">
              <a:lnSpc>
                <a:spcPts val="173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«Большие  вызовы»</a:t>
            </a:r>
          </a:p>
        </p:txBody>
      </p:sp>
      <p:sp>
        <p:nvSpPr>
          <p:cNvPr id="24" name="object 37"/>
          <p:cNvSpPr txBox="1"/>
          <p:nvPr/>
        </p:nvSpPr>
        <p:spPr>
          <a:xfrm>
            <a:off x="9866615" y="5216030"/>
            <a:ext cx="2282513" cy="11426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572135" algn="ctr">
              <a:lnSpc>
                <a:spcPts val="173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Всероссийский форум </a:t>
            </a:r>
            <a:r>
              <a:rPr sz="1600" b="1" spc="-5" dirty="0" err="1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молодых</a:t>
            </a:r>
            <a:r>
              <a:rPr sz="1600" b="1" spc="-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1600" b="1" spc="-5" dirty="0" err="1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ученых</a:t>
            </a:r>
            <a:r>
              <a:rPr sz="1600" b="1" spc="-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и  </a:t>
            </a:r>
            <a:r>
              <a:rPr sz="1600" b="1" spc="-5" dirty="0" err="1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инженеров</a:t>
            </a:r>
            <a:r>
              <a:rPr sz="1600" b="1" spc="-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  </a:t>
            </a:r>
            <a:r>
              <a:rPr sz="16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вызовы»</a:t>
            </a:r>
          </a:p>
        </p:txBody>
      </p:sp>
      <p:sp>
        <p:nvSpPr>
          <p:cNvPr id="25" name="object 52"/>
          <p:cNvSpPr/>
          <p:nvPr/>
        </p:nvSpPr>
        <p:spPr>
          <a:xfrm>
            <a:off x="5138725" y="1295002"/>
            <a:ext cx="3364392" cy="4783849"/>
          </a:xfrm>
          <a:custGeom>
            <a:avLst/>
            <a:gdLst/>
            <a:ahLst/>
            <a:cxnLst/>
            <a:rect l="l" t="t" r="r" b="b"/>
            <a:pathLst>
              <a:path w="3453765" h="5450205">
                <a:moveTo>
                  <a:pt x="0" y="575576"/>
                </a:moveTo>
                <a:lnTo>
                  <a:pt x="1908" y="528370"/>
                </a:lnTo>
                <a:lnTo>
                  <a:pt x="7533" y="482215"/>
                </a:lnTo>
                <a:lnTo>
                  <a:pt x="16727" y="437259"/>
                </a:lnTo>
                <a:lnTo>
                  <a:pt x="29343" y="393650"/>
                </a:lnTo>
                <a:lnTo>
                  <a:pt x="45231" y="351536"/>
                </a:lnTo>
                <a:lnTo>
                  <a:pt x="64245" y="311066"/>
                </a:lnTo>
                <a:lnTo>
                  <a:pt x="86234" y="272388"/>
                </a:lnTo>
                <a:lnTo>
                  <a:pt x="111053" y="235649"/>
                </a:lnTo>
                <a:lnTo>
                  <a:pt x="138552" y="200998"/>
                </a:lnTo>
                <a:lnTo>
                  <a:pt x="168582" y="168582"/>
                </a:lnTo>
                <a:lnTo>
                  <a:pt x="200998" y="138552"/>
                </a:lnTo>
                <a:lnTo>
                  <a:pt x="235649" y="111053"/>
                </a:lnTo>
                <a:lnTo>
                  <a:pt x="272388" y="86234"/>
                </a:lnTo>
                <a:lnTo>
                  <a:pt x="311066" y="64245"/>
                </a:lnTo>
                <a:lnTo>
                  <a:pt x="351536" y="45231"/>
                </a:lnTo>
                <a:lnTo>
                  <a:pt x="393650" y="29343"/>
                </a:lnTo>
                <a:lnTo>
                  <a:pt x="437259" y="16727"/>
                </a:lnTo>
                <a:lnTo>
                  <a:pt x="482215" y="7533"/>
                </a:lnTo>
                <a:lnTo>
                  <a:pt x="528370" y="1908"/>
                </a:lnTo>
                <a:lnTo>
                  <a:pt x="575576" y="0"/>
                </a:lnTo>
                <a:lnTo>
                  <a:pt x="2877807" y="0"/>
                </a:lnTo>
                <a:lnTo>
                  <a:pt x="2925013" y="1908"/>
                </a:lnTo>
                <a:lnTo>
                  <a:pt x="2971168" y="7533"/>
                </a:lnTo>
                <a:lnTo>
                  <a:pt x="3016124" y="16727"/>
                </a:lnTo>
                <a:lnTo>
                  <a:pt x="3059733" y="29343"/>
                </a:lnTo>
                <a:lnTo>
                  <a:pt x="3101847" y="45231"/>
                </a:lnTo>
                <a:lnTo>
                  <a:pt x="3142317" y="64245"/>
                </a:lnTo>
                <a:lnTo>
                  <a:pt x="3180995" y="86234"/>
                </a:lnTo>
                <a:lnTo>
                  <a:pt x="3217734" y="111053"/>
                </a:lnTo>
                <a:lnTo>
                  <a:pt x="3252385" y="138552"/>
                </a:lnTo>
                <a:lnTo>
                  <a:pt x="3284801" y="168582"/>
                </a:lnTo>
                <a:lnTo>
                  <a:pt x="3314831" y="200998"/>
                </a:lnTo>
                <a:lnTo>
                  <a:pt x="3342330" y="235649"/>
                </a:lnTo>
                <a:lnTo>
                  <a:pt x="3367149" y="272388"/>
                </a:lnTo>
                <a:lnTo>
                  <a:pt x="3389138" y="311066"/>
                </a:lnTo>
                <a:lnTo>
                  <a:pt x="3408152" y="351536"/>
                </a:lnTo>
                <a:lnTo>
                  <a:pt x="3424040" y="393650"/>
                </a:lnTo>
                <a:lnTo>
                  <a:pt x="3436656" y="437259"/>
                </a:lnTo>
                <a:lnTo>
                  <a:pt x="3445850" y="482215"/>
                </a:lnTo>
                <a:lnTo>
                  <a:pt x="3451475" y="528370"/>
                </a:lnTo>
                <a:lnTo>
                  <a:pt x="3453384" y="575576"/>
                </a:lnTo>
                <a:lnTo>
                  <a:pt x="3453384" y="4874247"/>
                </a:lnTo>
                <a:lnTo>
                  <a:pt x="3451475" y="4921453"/>
                </a:lnTo>
                <a:lnTo>
                  <a:pt x="3445850" y="4967608"/>
                </a:lnTo>
                <a:lnTo>
                  <a:pt x="3436656" y="5012564"/>
                </a:lnTo>
                <a:lnTo>
                  <a:pt x="3424040" y="5056173"/>
                </a:lnTo>
                <a:lnTo>
                  <a:pt x="3408152" y="5098287"/>
                </a:lnTo>
                <a:lnTo>
                  <a:pt x="3389138" y="5138757"/>
                </a:lnTo>
                <a:lnTo>
                  <a:pt x="3367149" y="5177435"/>
                </a:lnTo>
                <a:lnTo>
                  <a:pt x="3342330" y="5214174"/>
                </a:lnTo>
                <a:lnTo>
                  <a:pt x="3314831" y="5248825"/>
                </a:lnTo>
                <a:lnTo>
                  <a:pt x="3284801" y="5281241"/>
                </a:lnTo>
                <a:lnTo>
                  <a:pt x="3252385" y="5311271"/>
                </a:lnTo>
                <a:lnTo>
                  <a:pt x="3217734" y="5338770"/>
                </a:lnTo>
                <a:lnTo>
                  <a:pt x="3180995" y="5363589"/>
                </a:lnTo>
                <a:lnTo>
                  <a:pt x="3142317" y="5385578"/>
                </a:lnTo>
                <a:lnTo>
                  <a:pt x="3101847" y="5404592"/>
                </a:lnTo>
                <a:lnTo>
                  <a:pt x="3059733" y="5420480"/>
                </a:lnTo>
                <a:lnTo>
                  <a:pt x="3016124" y="5433096"/>
                </a:lnTo>
                <a:lnTo>
                  <a:pt x="2971168" y="5442290"/>
                </a:lnTo>
                <a:lnTo>
                  <a:pt x="2925013" y="5447915"/>
                </a:lnTo>
                <a:lnTo>
                  <a:pt x="2877807" y="5449823"/>
                </a:lnTo>
                <a:lnTo>
                  <a:pt x="575576" y="5449823"/>
                </a:lnTo>
                <a:lnTo>
                  <a:pt x="528370" y="5447915"/>
                </a:lnTo>
                <a:lnTo>
                  <a:pt x="482215" y="5442290"/>
                </a:lnTo>
                <a:lnTo>
                  <a:pt x="437259" y="5433096"/>
                </a:lnTo>
                <a:lnTo>
                  <a:pt x="393650" y="5420480"/>
                </a:lnTo>
                <a:lnTo>
                  <a:pt x="351536" y="5404592"/>
                </a:lnTo>
                <a:lnTo>
                  <a:pt x="311066" y="5385578"/>
                </a:lnTo>
                <a:lnTo>
                  <a:pt x="272388" y="5363589"/>
                </a:lnTo>
                <a:lnTo>
                  <a:pt x="235649" y="5338770"/>
                </a:lnTo>
                <a:lnTo>
                  <a:pt x="200998" y="5311271"/>
                </a:lnTo>
                <a:lnTo>
                  <a:pt x="168582" y="5281241"/>
                </a:lnTo>
                <a:lnTo>
                  <a:pt x="138552" y="5248825"/>
                </a:lnTo>
                <a:lnTo>
                  <a:pt x="111053" y="5214174"/>
                </a:lnTo>
                <a:lnTo>
                  <a:pt x="86234" y="5177435"/>
                </a:lnTo>
                <a:lnTo>
                  <a:pt x="64245" y="5138757"/>
                </a:lnTo>
                <a:lnTo>
                  <a:pt x="45231" y="5098287"/>
                </a:lnTo>
                <a:lnTo>
                  <a:pt x="29343" y="5056173"/>
                </a:lnTo>
                <a:lnTo>
                  <a:pt x="16727" y="5012564"/>
                </a:lnTo>
                <a:lnTo>
                  <a:pt x="7533" y="4967608"/>
                </a:lnTo>
                <a:lnTo>
                  <a:pt x="1908" y="4921453"/>
                </a:lnTo>
                <a:lnTo>
                  <a:pt x="0" y="4874247"/>
                </a:lnTo>
                <a:lnTo>
                  <a:pt x="0" y="575576"/>
                </a:lnTo>
                <a:close/>
              </a:path>
            </a:pathLst>
          </a:custGeom>
          <a:ln w="25908">
            <a:solidFill>
              <a:srgbClr val="F08173"/>
            </a:solidFill>
            <a:prstDash val="lgDash"/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26" name="object 53"/>
          <p:cNvSpPr txBox="1"/>
          <p:nvPr/>
        </p:nvSpPr>
        <p:spPr>
          <a:xfrm>
            <a:off x="5261324" y="1509588"/>
            <a:ext cx="324179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2400" b="1" spc="15" dirty="0">
                <a:solidFill>
                  <a:srgbClr val="F08173"/>
                </a:solidFill>
                <a:latin typeface="Georgia" panose="02040502050405020303" pitchFamily="18" charset="0"/>
                <a:cs typeface="Trebuchet MS"/>
              </a:rPr>
              <a:t>Заключительный</a:t>
            </a:r>
            <a:r>
              <a:rPr sz="2400" b="1" spc="-160" dirty="0">
                <a:solidFill>
                  <a:srgbClr val="F08173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2400" b="1" spc="70" dirty="0">
                <a:solidFill>
                  <a:srgbClr val="F08173"/>
                </a:solidFill>
                <a:latin typeface="Georgia" panose="02040502050405020303" pitchFamily="18" charset="0"/>
                <a:cs typeface="Trebuchet MS"/>
              </a:rPr>
              <a:t>этап</a:t>
            </a:r>
            <a:endParaRPr sz="2400" b="1" dirty="0">
              <a:solidFill>
                <a:prstClr val="black"/>
              </a:solidFill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27" name="object 10"/>
          <p:cNvSpPr/>
          <p:nvPr/>
        </p:nvSpPr>
        <p:spPr>
          <a:xfrm>
            <a:off x="1035301" y="2789641"/>
            <a:ext cx="481965" cy="890946"/>
          </a:xfrm>
          <a:custGeom>
            <a:avLst/>
            <a:gdLst/>
            <a:ahLst/>
            <a:cxnLst/>
            <a:rect l="l" t="t" r="r" b="b"/>
            <a:pathLst>
              <a:path w="481965" h="1610995">
                <a:moveTo>
                  <a:pt x="0" y="1610867"/>
                </a:moveTo>
                <a:lnTo>
                  <a:pt x="240792" y="1610867"/>
                </a:lnTo>
                <a:lnTo>
                  <a:pt x="240792" y="0"/>
                </a:lnTo>
                <a:lnTo>
                  <a:pt x="481584" y="0"/>
                </a:lnTo>
              </a:path>
            </a:pathLst>
          </a:custGeom>
          <a:ln w="12192">
            <a:solidFill>
              <a:srgbClr val="00AFA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 dirty="0" smtClean="0">
              <a:solidFill>
                <a:prstClr val="black"/>
              </a:solidFill>
            </a:endParaRPr>
          </a:p>
        </p:txBody>
      </p:sp>
      <p:sp>
        <p:nvSpPr>
          <p:cNvPr id="28" name="object 5"/>
          <p:cNvSpPr/>
          <p:nvPr/>
        </p:nvSpPr>
        <p:spPr>
          <a:xfrm>
            <a:off x="1035301" y="3925125"/>
            <a:ext cx="475615" cy="850791"/>
          </a:xfrm>
          <a:custGeom>
            <a:avLst/>
            <a:gdLst/>
            <a:ahLst/>
            <a:cxnLst/>
            <a:rect l="l" t="t" r="r" b="b"/>
            <a:pathLst>
              <a:path w="475615" h="1755775">
                <a:moveTo>
                  <a:pt x="0" y="0"/>
                </a:moveTo>
                <a:lnTo>
                  <a:pt x="237744" y="0"/>
                </a:lnTo>
                <a:lnTo>
                  <a:pt x="237744" y="1755648"/>
                </a:lnTo>
                <a:lnTo>
                  <a:pt x="475488" y="1755648"/>
                </a:lnTo>
              </a:path>
            </a:pathLst>
          </a:custGeom>
          <a:ln w="12192">
            <a:solidFill>
              <a:srgbClr val="00AFA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b="1" kern="0" dirty="0" smtClean="0">
              <a:solidFill>
                <a:prstClr val="black"/>
              </a:solidFill>
            </a:endParaRPr>
          </a:p>
        </p:txBody>
      </p:sp>
      <p:sp>
        <p:nvSpPr>
          <p:cNvPr id="29" name="object 5"/>
          <p:cNvSpPr/>
          <p:nvPr/>
        </p:nvSpPr>
        <p:spPr>
          <a:xfrm>
            <a:off x="4887780" y="2789641"/>
            <a:ext cx="504999" cy="850791"/>
          </a:xfrm>
          <a:custGeom>
            <a:avLst/>
            <a:gdLst/>
            <a:ahLst/>
            <a:cxnLst/>
            <a:rect l="l" t="t" r="r" b="b"/>
            <a:pathLst>
              <a:path w="475615" h="1755775">
                <a:moveTo>
                  <a:pt x="0" y="0"/>
                </a:moveTo>
                <a:lnTo>
                  <a:pt x="237744" y="0"/>
                </a:lnTo>
                <a:lnTo>
                  <a:pt x="237744" y="1755648"/>
                </a:lnTo>
                <a:lnTo>
                  <a:pt x="475488" y="1755648"/>
                </a:lnTo>
              </a:path>
            </a:pathLst>
          </a:custGeom>
          <a:ln w="12192">
            <a:solidFill>
              <a:srgbClr val="00AFA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b="1" kern="0" dirty="0" smtClean="0">
              <a:solidFill>
                <a:prstClr val="black"/>
              </a:solidFill>
            </a:endParaRPr>
          </a:p>
        </p:txBody>
      </p:sp>
      <p:sp>
        <p:nvSpPr>
          <p:cNvPr id="30" name="object 10"/>
          <p:cNvSpPr/>
          <p:nvPr/>
        </p:nvSpPr>
        <p:spPr>
          <a:xfrm>
            <a:off x="4887780" y="3803544"/>
            <a:ext cx="501891" cy="890946"/>
          </a:xfrm>
          <a:custGeom>
            <a:avLst/>
            <a:gdLst/>
            <a:ahLst/>
            <a:cxnLst/>
            <a:rect l="l" t="t" r="r" b="b"/>
            <a:pathLst>
              <a:path w="481965" h="1610995">
                <a:moveTo>
                  <a:pt x="0" y="1610867"/>
                </a:moveTo>
                <a:lnTo>
                  <a:pt x="240792" y="1610867"/>
                </a:lnTo>
                <a:lnTo>
                  <a:pt x="240792" y="0"/>
                </a:lnTo>
                <a:lnTo>
                  <a:pt x="481584" y="0"/>
                </a:lnTo>
              </a:path>
            </a:pathLst>
          </a:custGeom>
          <a:ln w="12192">
            <a:solidFill>
              <a:srgbClr val="00AFA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 dirty="0" smtClean="0">
              <a:solidFill>
                <a:prstClr val="black"/>
              </a:solidFill>
            </a:endParaRPr>
          </a:p>
        </p:txBody>
      </p:sp>
      <p:sp>
        <p:nvSpPr>
          <p:cNvPr id="32" name="object 8"/>
          <p:cNvSpPr/>
          <p:nvPr/>
        </p:nvSpPr>
        <p:spPr>
          <a:xfrm flipV="1">
            <a:off x="5905421" y="3650567"/>
            <a:ext cx="812147" cy="45719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13220">
            <a:solidFill>
              <a:srgbClr val="00AFA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33" name="object 5"/>
          <p:cNvSpPr/>
          <p:nvPr/>
        </p:nvSpPr>
        <p:spPr>
          <a:xfrm>
            <a:off x="4886613" y="2789641"/>
            <a:ext cx="504999" cy="850791"/>
          </a:xfrm>
          <a:custGeom>
            <a:avLst/>
            <a:gdLst/>
            <a:ahLst/>
            <a:cxnLst/>
            <a:rect l="l" t="t" r="r" b="b"/>
            <a:pathLst>
              <a:path w="475615" h="1755775">
                <a:moveTo>
                  <a:pt x="0" y="0"/>
                </a:moveTo>
                <a:lnTo>
                  <a:pt x="237744" y="0"/>
                </a:lnTo>
                <a:lnTo>
                  <a:pt x="237744" y="1755648"/>
                </a:lnTo>
                <a:lnTo>
                  <a:pt x="475488" y="1755648"/>
                </a:lnTo>
              </a:path>
            </a:pathLst>
          </a:custGeom>
          <a:ln w="12192">
            <a:solidFill>
              <a:srgbClr val="00AFA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b="1" kern="0" dirty="0" smtClean="0">
              <a:solidFill>
                <a:prstClr val="black"/>
              </a:solidFill>
            </a:endParaRPr>
          </a:p>
        </p:txBody>
      </p:sp>
      <p:sp>
        <p:nvSpPr>
          <p:cNvPr id="35" name="object 10"/>
          <p:cNvSpPr/>
          <p:nvPr/>
        </p:nvSpPr>
        <p:spPr>
          <a:xfrm>
            <a:off x="8274351" y="2797271"/>
            <a:ext cx="501891" cy="890946"/>
          </a:xfrm>
          <a:custGeom>
            <a:avLst/>
            <a:gdLst/>
            <a:ahLst/>
            <a:cxnLst/>
            <a:rect l="l" t="t" r="r" b="b"/>
            <a:pathLst>
              <a:path w="481965" h="1610995">
                <a:moveTo>
                  <a:pt x="0" y="1610867"/>
                </a:moveTo>
                <a:lnTo>
                  <a:pt x="240792" y="1610867"/>
                </a:lnTo>
                <a:lnTo>
                  <a:pt x="240792" y="0"/>
                </a:lnTo>
                <a:lnTo>
                  <a:pt x="481584" y="0"/>
                </a:lnTo>
              </a:path>
            </a:pathLst>
          </a:custGeom>
          <a:ln w="12192">
            <a:solidFill>
              <a:srgbClr val="00AFA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 dirty="0" smtClean="0">
              <a:solidFill>
                <a:prstClr val="black"/>
              </a:solidFill>
            </a:endParaRPr>
          </a:p>
        </p:txBody>
      </p:sp>
      <p:sp>
        <p:nvSpPr>
          <p:cNvPr id="36" name="object 5"/>
          <p:cNvSpPr/>
          <p:nvPr/>
        </p:nvSpPr>
        <p:spPr>
          <a:xfrm>
            <a:off x="8272796" y="3680852"/>
            <a:ext cx="504999" cy="850791"/>
          </a:xfrm>
          <a:custGeom>
            <a:avLst/>
            <a:gdLst/>
            <a:ahLst/>
            <a:cxnLst/>
            <a:rect l="l" t="t" r="r" b="b"/>
            <a:pathLst>
              <a:path w="475615" h="1755775">
                <a:moveTo>
                  <a:pt x="0" y="0"/>
                </a:moveTo>
                <a:lnTo>
                  <a:pt x="237744" y="0"/>
                </a:lnTo>
                <a:lnTo>
                  <a:pt x="237744" y="1755648"/>
                </a:lnTo>
                <a:lnTo>
                  <a:pt x="475488" y="1755648"/>
                </a:lnTo>
              </a:path>
            </a:pathLst>
          </a:custGeom>
          <a:ln w="12192">
            <a:solidFill>
              <a:srgbClr val="00AFA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b="1" kern="0" dirty="0" smtClean="0">
              <a:solidFill>
                <a:prstClr val="black"/>
              </a:solidFill>
            </a:endParaRPr>
          </a:p>
        </p:txBody>
      </p:sp>
      <p:sp>
        <p:nvSpPr>
          <p:cNvPr id="37" name="object 48"/>
          <p:cNvSpPr/>
          <p:nvPr/>
        </p:nvSpPr>
        <p:spPr>
          <a:xfrm>
            <a:off x="9745931" y="2253979"/>
            <a:ext cx="1391626" cy="521929"/>
          </a:xfrm>
          <a:custGeom>
            <a:avLst/>
            <a:gdLst/>
            <a:ahLst/>
            <a:cxnLst/>
            <a:rect l="l" t="t" r="r" b="b"/>
            <a:pathLst>
              <a:path w="1299209" h="800100">
                <a:moveTo>
                  <a:pt x="0" y="799896"/>
                </a:moveTo>
                <a:lnTo>
                  <a:pt x="1299197" y="799896"/>
                </a:lnTo>
                <a:lnTo>
                  <a:pt x="1299197" y="0"/>
                </a:lnTo>
              </a:path>
            </a:pathLst>
          </a:custGeom>
          <a:ln w="12700">
            <a:solidFill>
              <a:srgbClr val="00AFA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38" name="object 49"/>
          <p:cNvSpPr/>
          <p:nvPr/>
        </p:nvSpPr>
        <p:spPr>
          <a:xfrm>
            <a:off x="11099457" y="2188971"/>
            <a:ext cx="76200" cy="78740"/>
          </a:xfrm>
          <a:custGeom>
            <a:avLst/>
            <a:gdLst/>
            <a:ahLst/>
            <a:cxnLst/>
            <a:rect l="l" t="t" r="r" b="b"/>
            <a:pathLst>
              <a:path w="76200" h="78739">
                <a:moveTo>
                  <a:pt x="42570" y="0"/>
                </a:moveTo>
                <a:lnTo>
                  <a:pt x="0" y="73787"/>
                </a:lnTo>
                <a:lnTo>
                  <a:pt x="76060" y="78333"/>
                </a:lnTo>
                <a:lnTo>
                  <a:pt x="42570" y="0"/>
                </a:lnTo>
                <a:close/>
              </a:path>
            </a:pathLst>
          </a:custGeom>
          <a:solidFill>
            <a:srgbClr val="00AFA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39" name="object 50"/>
          <p:cNvSpPr/>
          <p:nvPr/>
        </p:nvSpPr>
        <p:spPr>
          <a:xfrm>
            <a:off x="9745931" y="4532456"/>
            <a:ext cx="1299210" cy="509808"/>
          </a:xfrm>
          <a:custGeom>
            <a:avLst/>
            <a:gdLst/>
            <a:ahLst/>
            <a:cxnLst/>
            <a:rect l="l" t="t" r="r" b="b"/>
            <a:pathLst>
              <a:path w="1299209" h="800100">
                <a:moveTo>
                  <a:pt x="0" y="0"/>
                </a:moveTo>
                <a:lnTo>
                  <a:pt x="1299197" y="0"/>
                </a:lnTo>
                <a:lnTo>
                  <a:pt x="1299197" y="799909"/>
                </a:lnTo>
              </a:path>
            </a:pathLst>
          </a:custGeom>
          <a:ln w="12700">
            <a:solidFill>
              <a:srgbClr val="00AFA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40" name="object 51"/>
          <p:cNvSpPr/>
          <p:nvPr/>
        </p:nvSpPr>
        <p:spPr>
          <a:xfrm>
            <a:off x="11007872" y="5042264"/>
            <a:ext cx="76200" cy="78740"/>
          </a:xfrm>
          <a:custGeom>
            <a:avLst/>
            <a:gdLst/>
            <a:ahLst/>
            <a:cxnLst/>
            <a:rect l="l" t="t" r="r" b="b"/>
            <a:pathLst>
              <a:path w="76200" h="78739">
                <a:moveTo>
                  <a:pt x="76060" y="0"/>
                </a:moveTo>
                <a:lnTo>
                  <a:pt x="0" y="4546"/>
                </a:lnTo>
                <a:lnTo>
                  <a:pt x="42570" y="78333"/>
                </a:lnTo>
                <a:lnTo>
                  <a:pt x="76060" y="0"/>
                </a:lnTo>
                <a:close/>
              </a:path>
            </a:pathLst>
          </a:custGeom>
          <a:solidFill>
            <a:srgbClr val="00AFA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946"/>
            <a:ext cx="6491416" cy="602007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Организаторы </a:t>
            </a:r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конкурса</a:t>
            </a:r>
          </a:p>
        </p:txBody>
      </p:sp>
      <p:sp>
        <p:nvSpPr>
          <p:cNvPr id="4" name="object 11"/>
          <p:cNvSpPr/>
          <p:nvPr/>
        </p:nvSpPr>
        <p:spPr>
          <a:xfrm rot="5400000">
            <a:off x="5579718" y="3574514"/>
            <a:ext cx="1043940" cy="4491355"/>
          </a:xfrm>
          <a:custGeom>
            <a:avLst/>
            <a:gdLst/>
            <a:ahLst/>
            <a:cxnLst/>
            <a:rect l="l" t="t" r="r" b="b"/>
            <a:pathLst>
              <a:path w="1043940" h="4491355">
                <a:moveTo>
                  <a:pt x="0" y="4491228"/>
                </a:moveTo>
                <a:lnTo>
                  <a:pt x="1043940" y="4491228"/>
                </a:lnTo>
                <a:lnTo>
                  <a:pt x="1043940" y="0"/>
                </a:lnTo>
                <a:lnTo>
                  <a:pt x="0" y="0"/>
                </a:lnTo>
                <a:lnTo>
                  <a:pt x="0" y="4491228"/>
                </a:lnTo>
                <a:close/>
              </a:path>
            </a:pathLst>
          </a:custGeom>
          <a:solidFill>
            <a:srgbClr val="771AC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11"/>
          <p:cNvSpPr/>
          <p:nvPr/>
        </p:nvSpPr>
        <p:spPr>
          <a:xfrm rot="5400000">
            <a:off x="5626967" y="2693011"/>
            <a:ext cx="820641" cy="3361518"/>
          </a:xfrm>
          <a:custGeom>
            <a:avLst/>
            <a:gdLst/>
            <a:ahLst/>
            <a:cxnLst/>
            <a:rect l="l" t="t" r="r" b="b"/>
            <a:pathLst>
              <a:path w="1043940" h="4491355">
                <a:moveTo>
                  <a:pt x="0" y="4491228"/>
                </a:moveTo>
                <a:lnTo>
                  <a:pt x="1043940" y="4491228"/>
                </a:lnTo>
                <a:lnTo>
                  <a:pt x="1043940" y="0"/>
                </a:lnTo>
                <a:lnTo>
                  <a:pt x="0" y="0"/>
                </a:lnTo>
                <a:lnTo>
                  <a:pt x="0" y="4491228"/>
                </a:lnTo>
                <a:close/>
              </a:path>
            </a:pathLst>
          </a:custGeom>
          <a:solidFill>
            <a:srgbClr val="00AAB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96971" y="4834635"/>
            <a:ext cx="1748757" cy="470413"/>
          </a:xfrm>
          <a:prstGeom prst="line">
            <a:avLst/>
          </a:prstGeom>
          <a:ln w="25400">
            <a:solidFill>
              <a:srgbClr val="00A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960254" y="4745560"/>
            <a:ext cx="7" cy="517146"/>
          </a:xfrm>
          <a:prstGeom prst="line">
            <a:avLst/>
          </a:prstGeom>
          <a:ln w="25400">
            <a:solidFill>
              <a:srgbClr val="00AA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27"/>
          <p:cNvSpPr txBox="1"/>
          <p:nvPr/>
        </p:nvSpPr>
        <p:spPr>
          <a:xfrm>
            <a:off x="3784415" y="5463476"/>
            <a:ext cx="4491355" cy="70660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572135" algn="ctr">
              <a:lnSpc>
                <a:spcPts val="173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Всероссийский конкурс научно-технологических проектов</a:t>
            </a:r>
            <a:r>
              <a:rPr sz="1600" b="1" spc="-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 </a:t>
            </a:r>
            <a:endParaRPr lang="ru-RU" sz="1600" b="1" spc="-5" dirty="0">
              <a:solidFill>
                <a:srgbClr val="FFFFFF"/>
              </a:solidFill>
              <a:latin typeface="Georgia" panose="02040502050405020303" pitchFamily="18" charset="0"/>
              <a:cs typeface="Calibri"/>
            </a:endParaRPr>
          </a:p>
          <a:p>
            <a:pPr marL="12700" marR="5080" indent="-572135" algn="ctr">
              <a:lnSpc>
                <a:spcPts val="173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«Большие  вызовы»</a:t>
            </a:r>
          </a:p>
        </p:txBody>
      </p:sp>
      <p:sp>
        <p:nvSpPr>
          <p:cNvPr id="18" name="object 30"/>
          <p:cNvSpPr txBox="1"/>
          <p:nvPr/>
        </p:nvSpPr>
        <p:spPr>
          <a:xfrm>
            <a:off x="4515501" y="4259957"/>
            <a:ext cx="302918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Дистанционный трек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6319" y="1330694"/>
            <a:ext cx="3200825" cy="1804972"/>
          </a:xfrm>
          <a:prstGeom prst="roundRect">
            <a:avLst/>
          </a:prstGeom>
          <a:solidFill>
            <a:srgbClr val="00AFAA"/>
          </a:solidFill>
          <a:ln w="19050" cap="rnd" cmpd="sng" algn="ctr">
            <a:solidFill>
              <a:srgbClr val="B311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95"/>
              </a:spcBef>
              <a:defRPr/>
            </a:pP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Департамент общего образования </a:t>
            </a:r>
          </a:p>
          <a:p>
            <a:pPr algn="ctr">
              <a:spcBef>
                <a:spcPts val="95"/>
              </a:spcBef>
              <a:defRPr/>
            </a:pP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Томской области; </a:t>
            </a:r>
          </a:p>
          <a:p>
            <a:pPr algn="ctr">
              <a:spcBef>
                <a:spcPts val="95"/>
              </a:spcBef>
              <a:defRPr/>
            </a:pPr>
            <a:endParaRPr lang="ru-RU" sz="1600" b="1" spc="-15" dirty="0" smtClean="0">
              <a:solidFill>
                <a:srgbClr val="FFFFFF"/>
              </a:solidFill>
              <a:latin typeface="Georgia" panose="02040502050405020303" pitchFamily="18" charset="0"/>
              <a:cs typeface="Calibri"/>
            </a:endParaRPr>
          </a:p>
          <a:p>
            <a:pPr algn="ctr">
              <a:spcBef>
                <a:spcPts val="95"/>
              </a:spcBef>
              <a:defRPr/>
            </a:pPr>
            <a:r>
              <a:rPr lang="ru-RU" sz="1600" b="1" spc="-1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Региональный </a:t>
            </a: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центр </a:t>
            </a:r>
          </a:p>
          <a:p>
            <a:pPr algn="ctr">
              <a:spcBef>
                <a:spcPts val="95"/>
              </a:spcBef>
              <a:defRPr/>
            </a:pP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развития образования </a:t>
            </a:r>
          </a:p>
          <a:p>
            <a:pPr algn="ctr">
              <a:defRPr/>
            </a:pPr>
            <a:endParaRPr lang="ru-RU" b="1" kern="0" dirty="0">
              <a:solidFill>
                <a:prstClr val="white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11"/>
          <p:cNvSpPr/>
          <p:nvPr/>
        </p:nvSpPr>
        <p:spPr>
          <a:xfrm rot="5400000">
            <a:off x="1634831" y="2667033"/>
            <a:ext cx="830005" cy="3534260"/>
          </a:xfrm>
          <a:custGeom>
            <a:avLst/>
            <a:gdLst/>
            <a:ahLst/>
            <a:cxnLst/>
            <a:rect l="l" t="t" r="r" b="b"/>
            <a:pathLst>
              <a:path w="1043940" h="4491355">
                <a:moveTo>
                  <a:pt x="0" y="4491228"/>
                </a:moveTo>
                <a:lnTo>
                  <a:pt x="1043940" y="4491228"/>
                </a:lnTo>
                <a:lnTo>
                  <a:pt x="1043940" y="0"/>
                </a:lnTo>
                <a:lnTo>
                  <a:pt x="0" y="0"/>
                </a:lnTo>
                <a:lnTo>
                  <a:pt x="0" y="4491228"/>
                </a:lnTo>
                <a:close/>
              </a:path>
            </a:pathLst>
          </a:custGeom>
          <a:solidFill>
            <a:srgbClr val="00AFA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518083" y="4339008"/>
            <a:ext cx="295738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Региональный трек</a:t>
            </a:r>
          </a:p>
        </p:txBody>
      </p:sp>
      <p:cxnSp>
        <p:nvCxnSpPr>
          <p:cNvPr id="29" name="Прямая соединительная линия 28"/>
          <p:cNvCxnSpPr>
            <a:stCxn id="21" idx="2"/>
          </p:cNvCxnSpPr>
          <p:nvPr/>
        </p:nvCxnSpPr>
        <p:spPr>
          <a:xfrm>
            <a:off x="2166732" y="3135666"/>
            <a:ext cx="0" cy="917771"/>
          </a:xfrm>
          <a:prstGeom prst="line">
            <a:avLst/>
          </a:prstGeom>
          <a:ln w="25400">
            <a:solidFill>
              <a:srgbClr val="00A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6" idx="2"/>
          </p:cNvCxnSpPr>
          <p:nvPr/>
        </p:nvCxnSpPr>
        <p:spPr>
          <a:xfrm>
            <a:off x="5981924" y="3132783"/>
            <a:ext cx="0" cy="849934"/>
          </a:xfrm>
          <a:prstGeom prst="line">
            <a:avLst/>
          </a:prstGeom>
          <a:ln w="25400">
            <a:solidFill>
              <a:srgbClr val="00AA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575933" y="1330694"/>
            <a:ext cx="3517373" cy="1802088"/>
          </a:xfrm>
          <a:prstGeom prst="roundRect">
            <a:avLst/>
          </a:prstGeom>
          <a:solidFill>
            <a:srgbClr val="00A5CD"/>
          </a:solidFill>
          <a:ln w="19050" cap="rnd" cmpd="sng" algn="ctr">
            <a:solidFill>
              <a:srgbClr val="B311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95"/>
              </a:spcBef>
              <a:defRPr/>
            </a:pP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Образовательный фонд</a:t>
            </a:r>
          </a:p>
          <a:p>
            <a:pPr algn="ctr">
              <a:spcBef>
                <a:spcPts val="95"/>
              </a:spcBef>
              <a:defRPr/>
            </a:pP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 «Талант и успех» </a:t>
            </a:r>
            <a:endParaRPr lang="ru-RU" sz="1600" b="1" spc="-15" dirty="0" smtClean="0">
              <a:solidFill>
                <a:srgbClr val="FFFFFF"/>
              </a:solidFill>
              <a:latin typeface="Georgia" panose="02040502050405020303" pitchFamily="18" charset="0"/>
              <a:cs typeface="Calibri"/>
            </a:endParaRPr>
          </a:p>
          <a:p>
            <a:pPr algn="ctr">
              <a:spcBef>
                <a:spcPts val="95"/>
              </a:spcBef>
              <a:defRPr/>
            </a:pPr>
            <a:r>
              <a:rPr lang="ru-RU" sz="1600" b="1" spc="-1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(ОЦ </a:t>
            </a: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«Сириус</a:t>
            </a:r>
            <a:r>
              <a:rPr lang="ru-RU" sz="1600" b="1" spc="-1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»)</a:t>
            </a:r>
          </a:p>
          <a:p>
            <a:pPr algn="ctr">
              <a:spcBef>
                <a:spcPts val="95"/>
              </a:spcBef>
              <a:defRPr/>
            </a:pPr>
            <a:endParaRPr lang="ru-RU" sz="1600" b="1" spc="-15" dirty="0" smtClean="0">
              <a:solidFill>
                <a:srgbClr val="FFFFFF"/>
              </a:solidFill>
              <a:latin typeface="Georgia" panose="02040502050405020303" pitchFamily="18" charset="0"/>
              <a:cs typeface="Calibri"/>
            </a:endParaRPr>
          </a:p>
          <a:p>
            <a:pPr algn="ctr">
              <a:spcBef>
                <a:spcPts val="95"/>
              </a:spcBef>
              <a:defRPr/>
            </a:pP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Региональный центр </a:t>
            </a:r>
          </a:p>
          <a:p>
            <a:pPr algn="ctr">
              <a:spcBef>
                <a:spcPts val="95"/>
              </a:spcBef>
              <a:defRPr/>
            </a:pP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развития образования</a:t>
            </a:r>
            <a:r>
              <a:rPr lang="ru-RU" sz="14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083" y="3963449"/>
            <a:ext cx="3625075" cy="823031"/>
          </a:xfrm>
          <a:prstGeom prst="rect">
            <a:avLst/>
          </a:prstGeom>
        </p:spPr>
      </p:pic>
      <p:sp>
        <p:nvSpPr>
          <p:cNvPr id="19" name="object 30"/>
          <p:cNvSpPr txBox="1"/>
          <p:nvPr/>
        </p:nvSpPr>
        <p:spPr>
          <a:xfrm>
            <a:off x="8575935" y="4296764"/>
            <a:ext cx="339400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Заключительный этап</a:t>
            </a:r>
            <a:endParaRPr sz="1600" b="1" spc="-15" dirty="0">
              <a:solidFill>
                <a:srgbClr val="FFFFFF"/>
              </a:solidFill>
              <a:latin typeface="Georgia" panose="02040502050405020303" pitchFamily="18" charset="0"/>
              <a:cs typeface="Calibri"/>
            </a:endParaRPr>
          </a:p>
        </p:txBody>
      </p:sp>
      <p:cxnSp>
        <p:nvCxnSpPr>
          <p:cNvPr id="20" name="Прямая соединительная линия 19"/>
          <p:cNvCxnSpPr>
            <a:stCxn id="17" idx="2"/>
            <a:endCxn id="7" idx="0"/>
          </p:cNvCxnSpPr>
          <p:nvPr/>
        </p:nvCxnSpPr>
        <p:spPr>
          <a:xfrm>
            <a:off x="10334620" y="3132782"/>
            <a:ext cx="1" cy="830667"/>
          </a:xfrm>
          <a:prstGeom prst="line">
            <a:avLst/>
          </a:prstGeom>
          <a:ln w="25400">
            <a:solidFill>
              <a:srgbClr val="00A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8057649" y="4784091"/>
            <a:ext cx="1619296" cy="514130"/>
          </a:xfrm>
          <a:prstGeom prst="line">
            <a:avLst/>
          </a:prstGeom>
          <a:ln w="25400">
            <a:solidFill>
              <a:srgbClr val="00A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4419165" y="1330695"/>
            <a:ext cx="3125518" cy="1802088"/>
          </a:xfrm>
          <a:prstGeom prst="roundRect">
            <a:avLst/>
          </a:prstGeom>
          <a:solidFill>
            <a:srgbClr val="00AAB9"/>
          </a:solidFill>
          <a:ln w="19050" cap="rnd" cmpd="sng" algn="ctr">
            <a:solidFill>
              <a:srgbClr val="B3116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spcBef>
                <a:spcPts val="95"/>
              </a:spcBef>
              <a:defRPr/>
            </a:pP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Образовательный фонд</a:t>
            </a:r>
          </a:p>
          <a:p>
            <a:pPr algn="ctr">
              <a:spcBef>
                <a:spcPts val="95"/>
              </a:spcBef>
              <a:defRPr/>
            </a:pP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 «Талант и успех» </a:t>
            </a:r>
            <a:endParaRPr lang="ru-RU" sz="1600" b="1" spc="-15" dirty="0" smtClean="0">
              <a:solidFill>
                <a:srgbClr val="FFFFFF"/>
              </a:solidFill>
              <a:latin typeface="Georgia" panose="02040502050405020303" pitchFamily="18" charset="0"/>
              <a:cs typeface="Calibri"/>
            </a:endParaRPr>
          </a:p>
          <a:p>
            <a:pPr algn="ctr">
              <a:spcBef>
                <a:spcPts val="95"/>
              </a:spcBef>
              <a:defRPr/>
            </a:pPr>
            <a:r>
              <a:rPr lang="ru-RU" sz="1600" b="1" spc="-15" dirty="0" smtClean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(ОЦ </a:t>
            </a:r>
            <a:r>
              <a:rPr lang="ru-RU" sz="1600" b="1" spc="-15" dirty="0">
                <a:solidFill>
                  <a:srgbClr val="FFFFFF"/>
                </a:solidFill>
                <a:latin typeface="Georgia" panose="02040502050405020303" pitchFamily="18" charset="0"/>
                <a:cs typeface="Calibri"/>
              </a:rPr>
              <a:t>«Сириус»)</a:t>
            </a:r>
          </a:p>
        </p:txBody>
      </p:sp>
    </p:spTree>
    <p:extLst>
      <p:ext uri="{BB962C8B-B14F-4D97-AF65-F5344CB8AC3E}">
        <p14:creationId xmlns:p14="http://schemas.microsoft.com/office/powerpoint/2010/main" val="16757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674444" cy="626423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Участники конкурса и виды работ</a:t>
            </a:r>
            <a:endParaRPr lang="ru-RU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0070" y="3225014"/>
            <a:ext cx="8906282" cy="2941209"/>
          </a:xfrm>
        </p:spPr>
        <p:txBody>
          <a:bodyPr/>
          <a:lstStyle/>
          <a:p>
            <a:pPr algn="l"/>
            <a:r>
              <a:rPr lang="ru-RU" sz="2200" b="1" dirty="0" smtClean="0">
                <a:latin typeface="Georgia" panose="02040502050405020303" pitchFamily="18" charset="0"/>
              </a:rPr>
              <a:t>Исследовательская </a:t>
            </a:r>
            <a:r>
              <a:rPr lang="ru-RU" sz="2200" b="1" dirty="0">
                <a:latin typeface="Georgia" panose="02040502050405020303" pitchFamily="18" charset="0"/>
              </a:rPr>
              <a:t>(научно-исследовательская) работа </a:t>
            </a:r>
            <a:r>
              <a:rPr lang="ru-RU" sz="2200" dirty="0">
                <a:latin typeface="Georgia" panose="02040502050405020303" pitchFamily="18" charset="0"/>
              </a:rPr>
              <a:t>- </a:t>
            </a:r>
            <a:r>
              <a:rPr lang="ru-RU" sz="1800" dirty="0">
                <a:latin typeface="Georgia" panose="02040502050405020303" pitchFamily="18" charset="0"/>
              </a:rPr>
              <a:t>основной целью которой является проведение исследования. </a:t>
            </a:r>
            <a:endParaRPr lang="ru-RU" sz="1800" dirty="0" smtClean="0">
              <a:latin typeface="Georgia" panose="02040502050405020303" pitchFamily="18" charset="0"/>
            </a:endParaRPr>
          </a:p>
          <a:p>
            <a:pPr algn="l"/>
            <a:r>
              <a:rPr lang="ru-RU" sz="1800" b="1" dirty="0" smtClean="0">
                <a:latin typeface="Georgia" panose="02040502050405020303" pitchFamily="18" charset="0"/>
              </a:rPr>
              <a:t>Результаты</a:t>
            </a:r>
            <a:r>
              <a:rPr lang="ru-RU" sz="1800" b="1" dirty="0">
                <a:latin typeface="Georgia" panose="02040502050405020303" pitchFamily="18" charset="0"/>
              </a:rPr>
              <a:t>:</a:t>
            </a:r>
            <a:r>
              <a:rPr lang="ru-RU" sz="1800" dirty="0">
                <a:latin typeface="Georgia" panose="02040502050405020303" pitchFamily="18" charset="0"/>
              </a:rPr>
              <a:t> научный или научно-прикладной продукт (статьи/публикации, отчет, аналитический обзор, заявка на научный грант, методическое пособие и т.п</a:t>
            </a:r>
            <a:r>
              <a:rPr lang="ru-RU" sz="1800" dirty="0" smtClean="0">
                <a:latin typeface="Georgia" panose="02040502050405020303" pitchFamily="18" charset="0"/>
              </a:rPr>
              <a:t>.).</a:t>
            </a:r>
          </a:p>
          <a:p>
            <a:pPr algn="l"/>
            <a:r>
              <a:rPr lang="ru-RU" sz="2200" b="1" dirty="0" smtClean="0">
                <a:latin typeface="Georgia" panose="02040502050405020303" pitchFamily="18" charset="0"/>
              </a:rPr>
              <a:t>Практико-ориентированные </a:t>
            </a:r>
            <a:r>
              <a:rPr lang="ru-RU" sz="2200" b="1" dirty="0">
                <a:latin typeface="Georgia" panose="02040502050405020303" pitchFamily="18" charset="0"/>
              </a:rPr>
              <a:t>(прикладные) проекты </a:t>
            </a:r>
            <a:r>
              <a:rPr lang="ru-RU" sz="2200" dirty="0">
                <a:latin typeface="Georgia" panose="02040502050405020303" pitchFamily="18" charset="0"/>
              </a:rPr>
              <a:t>- </a:t>
            </a:r>
            <a:r>
              <a:rPr lang="ru-RU" sz="1800" dirty="0">
                <a:latin typeface="Georgia" panose="02040502050405020303" pitchFamily="18" charset="0"/>
              </a:rPr>
              <a:t>основной целью которых является решение прикладной задачи. </a:t>
            </a:r>
            <a:endParaRPr lang="ru-RU" sz="1800" dirty="0" smtClean="0">
              <a:latin typeface="Georgia" panose="02040502050405020303" pitchFamily="18" charset="0"/>
            </a:endParaRPr>
          </a:p>
          <a:p>
            <a:pPr algn="l"/>
            <a:r>
              <a:rPr lang="ru-RU" sz="1800" b="1" dirty="0" smtClean="0">
                <a:latin typeface="Georgia" panose="02040502050405020303" pitchFamily="18" charset="0"/>
              </a:rPr>
              <a:t>Результаты</a:t>
            </a:r>
            <a:r>
              <a:rPr lang="ru-RU" sz="1800" b="1" dirty="0">
                <a:latin typeface="Georgia" panose="02040502050405020303" pitchFamily="18" charset="0"/>
              </a:rPr>
              <a:t>:</a:t>
            </a:r>
            <a:r>
              <a:rPr lang="ru-RU" sz="1800" dirty="0">
                <a:latin typeface="Georgia" panose="02040502050405020303" pitchFamily="18" charset="0"/>
              </a:rPr>
              <a:t> разработанное и обоснованное проектное решение, бизнес-план или бизнес-кейс, изготовленный продукт или его прототип и т.п</a:t>
            </a:r>
            <a:r>
              <a:rPr lang="ru-RU" sz="1800" dirty="0" smtClean="0">
                <a:latin typeface="Georgia" panose="02040502050405020303" pitchFamily="18" charset="0"/>
              </a:rPr>
              <a:t>.</a:t>
            </a: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070" y="1224203"/>
            <a:ext cx="5610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Индивидуальные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авторы или проектные команды, численностью до 3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человек из числа обучающихся 7-11-х </a:t>
            </a: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</a:rPr>
              <a:t>классов </a:t>
            </a:r>
            <a:r>
              <a:rPr lang="ru-RU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образовательных организаций и студентов 1-2 курсов СПО (не достигших 19 лет на 1 июля 2024)</a:t>
            </a:r>
            <a:endParaRPr lang="ru-RU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1273" y="5788388"/>
            <a:ext cx="465453" cy="459879"/>
          </a:xfrm>
          <a:prstGeom prst="rect">
            <a:avLst/>
          </a:prstGeom>
        </p:spPr>
      </p:pic>
      <p:pic>
        <p:nvPicPr>
          <p:cNvPr id="11" name="object 5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87042" y="4203429"/>
            <a:ext cx="528320" cy="528319"/>
          </a:xfrm>
          <a:prstGeom prst="rect">
            <a:avLst/>
          </a:prstGeom>
        </p:spPr>
      </p:pic>
      <p:pic>
        <p:nvPicPr>
          <p:cNvPr id="12" name="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48466" y="5736247"/>
            <a:ext cx="564172" cy="564159"/>
          </a:xfrm>
          <a:prstGeom prst="rect">
            <a:avLst/>
          </a:prstGeom>
        </p:spPr>
      </p:pic>
      <p:pic>
        <p:nvPicPr>
          <p:cNvPr id="13" name="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53274" y="4695618"/>
            <a:ext cx="1056640" cy="1056640"/>
          </a:xfrm>
          <a:prstGeom prst="rect">
            <a:avLst/>
          </a:prstGeom>
        </p:spPr>
      </p:pic>
      <p:pic>
        <p:nvPicPr>
          <p:cNvPr id="15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6460" y="1527713"/>
            <a:ext cx="1185139" cy="9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6225"/>
            <a:ext cx="6923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Структура</a:t>
            </a:r>
            <a:r>
              <a:rPr lang="ru-RU" dirty="0" smtClean="0"/>
              <a:t> </a:t>
            </a:r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проектной</a:t>
            </a: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/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исследовательской </a:t>
            </a:r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работы</a:t>
            </a:r>
          </a:p>
        </p:txBody>
      </p:sp>
      <p:sp>
        <p:nvSpPr>
          <p:cNvPr id="7" name="object 9"/>
          <p:cNvSpPr/>
          <p:nvPr/>
        </p:nvSpPr>
        <p:spPr>
          <a:xfrm>
            <a:off x="1567543" y="1280160"/>
            <a:ext cx="4324247" cy="3869367"/>
          </a:xfrm>
          <a:custGeom>
            <a:avLst/>
            <a:gdLst/>
            <a:ahLst/>
            <a:cxnLst/>
            <a:rect l="l" t="t" r="r" b="b"/>
            <a:pathLst>
              <a:path w="1452879" h="1087120">
                <a:moveTo>
                  <a:pt x="1365884" y="0"/>
                </a:moveTo>
                <a:lnTo>
                  <a:pt x="86994" y="0"/>
                </a:lnTo>
                <a:lnTo>
                  <a:pt x="53149" y="6842"/>
                </a:lnTo>
                <a:lnTo>
                  <a:pt x="25495" y="25495"/>
                </a:lnTo>
                <a:lnTo>
                  <a:pt x="6842" y="53149"/>
                </a:lnTo>
                <a:lnTo>
                  <a:pt x="0" y="86995"/>
                </a:lnTo>
                <a:lnTo>
                  <a:pt x="0" y="1087120"/>
                </a:lnTo>
                <a:lnTo>
                  <a:pt x="1452880" y="1087120"/>
                </a:lnTo>
                <a:lnTo>
                  <a:pt x="1452880" y="86995"/>
                </a:lnTo>
                <a:lnTo>
                  <a:pt x="1446037" y="53149"/>
                </a:lnTo>
                <a:lnTo>
                  <a:pt x="1427384" y="25495"/>
                </a:lnTo>
                <a:lnTo>
                  <a:pt x="1399730" y="6842"/>
                </a:lnTo>
                <a:lnTo>
                  <a:pt x="1365884" y="0"/>
                </a:lnTo>
                <a:close/>
              </a:path>
            </a:pathLst>
          </a:custGeom>
          <a:gradFill flip="none" rotWithShape="1">
            <a:gsLst>
              <a:gs pos="0">
                <a:srgbClr val="00AEAC">
                  <a:tint val="66000"/>
                  <a:satMod val="160000"/>
                </a:srgbClr>
              </a:gs>
              <a:gs pos="50000">
                <a:srgbClr val="00AEAC">
                  <a:tint val="44500"/>
                  <a:satMod val="160000"/>
                </a:srgbClr>
              </a:gs>
              <a:gs pos="100000">
                <a:srgbClr val="00AEA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AEAC"/>
            </a:solidFill>
          </a:ln>
        </p:spPr>
        <p:txBody>
          <a:bodyPr wrap="square" lIns="0" tIns="0" rIns="0" bIns="0" rtlCol="0"/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сформулированная проблема </a:t>
            </a:r>
            <a:r>
              <a:rPr lang="ru-RU" b="1" dirty="0">
                <a:latin typeface="Georgia" panose="02040502050405020303" pitchFamily="18" charset="0"/>
              </a:rPr>
              <a:t>обоснованная </a:t>
            </a:r>
            <a:r>
              <a:rPr lang="ru-RU" b="1" dirty="0" smtClean="0">
                <a:latin typeface="Georgia" panose="02040502050405020303" pitchFamily="18" charset="0"/>
              </a:rPr>
              <a:t>актуальность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цель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задачи</a:t>
            </a:r>
            <a:endParaRPr lang="ru-RU" b="1" dirty="0">
              <a:latin typeface="Georgia" panose="02040502050405020303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анализ существующих решений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поэтапный </a:t>
            </a:r>
            <a:r>
              <a:rPr lang="ru-RU" b="1" dirty="0">
                <a:latin typeface="Georgia" panose="02040502050405020303" pitchFamily="18" charset="0"/>
              </a:rPr>
              <a:t>план </a:t>
            </a:r>
            <a:r>
              <a:rPr lang="ru-RU" b="1" dirty="0" smtClean="0">
                <a:latin typeface="Georgia" panose="02040502050405020303" pitchFamily="18" charset="0"/>
              </a:rPr>
              <a:t>мероприятий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 ресурсы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измеримый </a:t>
            </a:r>
            <a:r>
              <a:rPr lang="ru-RU" b="1" dirty="0">
                <a:latin typeface="Georgia" panose="02040502050405020303" pitchFamily="18" charset="0"/>
              </a:rPr>
              <a:t>результат</a:t>
            </a:r>
          </a:p>
        </p:txBody>
      </p:sp>
      <p:sp>
        <p:nvSpPr>
          <p:cNvPr id="8" name="object 13"/>
          <p:cNvSpPr/>
          <p:nvPr/>
        </p:nvSpPr>
        <p:spPr>
          <a:xfrm>
            <a:off x="1567543" y="5149526"/>
            <a:ext cx="4324247" cy="935166"/>
          </a:xfrm>
          <a:custGeom>
            <a:avLst/>
            <a:gdLst/>
            <a:ahLst/>
            <a:cxnLst/>
            <a:rect l="l" t="t" r="r" b="b"/>
            <a:pathLst>
              <a:path w="1452879" h="467360">
                <a:moveTo>
                  <a:pt x="1452880" y="0"/>
                </a:moveTo>
                <a:lnTo>
                  <a:pt x="0" y="0"/>
                </a:lnTo>
                <a:lnTo>
                  <a:pt x="0" y="467360"/>
                </a:lnTo>
                <a:lnTo>
                  <a:pt x="1452880" y="467360"/>
                </a:lnTo>
                <a:lnTo>
                  <a:pt x="1452880" y="0"/>
                </a:lnTo>
                <a:close/>
              </a:path>
            </a:pathLst>
          </a:custGeom>
          <a:gradFill flip="none" rotWithShape="1">
            <a:gsLst>
              <a:gs pos="0">
                <a:srgbClr val="A31AA6">
                  <a:tint val="66000"/>
                  <a:satMod val="160000"/>
                </a:srgbClr>
              </a:gs>
              <a:gs pos="50000">
                <a:srgbClr val="A31AA6">
                  <a:tint val="44500"/>
                  <a:satMod val="160000"/>
                </a:srgbClr>
              </a:gs>
              <a:gs pos="100000">
                <a:srgbClr val="A31AA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31AA6"/>
            </a:solidFill>
          </a:ln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Проектная работа</a:t>
            </a:r>
            <a:endParaRPr sz="2000" b="1" dirty="0">
              <a:latin typeface="Georgia" panose="02040502050405020303" pitchFamily="18" charset="0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6140395" y="1280160"/>
            <a:ext cx="4308037" cy="3869366"/>
          </a:xfrm>
          <a:custGeom>
            <a:avLst/>
            <a:gdLst/>
            <a:ahLst/>
            <a:cxnLst/>
            <a:rect l="l" t="t" r="r" b="b"/>
            <a:pathLst>
              <a:path w="1452879" h="1087120">
                <a:moveTo>
                  <a:pt x="1365884" y="0"/>
                </a:moveTo>
                <a:lnTo>
                  <a:pt x="86994" y="0"/>
                </a:lnTo>
                <a:lnTo>
                  <a:pt x="53149" y="6842"/>
                </a:lnTo>
                <a:lnTo>
                  <a:pt x="25495" y="25495"/>
                </a:lnTo>
                <a:lnTo>
                  <a:pt x="6842" y="53149"/>
                </a:lnTo>
                <a:lnTo>
                  <a:pt x="0" y="86995"/>
                </a:lnTo>
                <a:lnTo>
                  <a:pt x="0" y="1087120"/>
                </a:lnTo>
                <a:lnTo>
                  <a:pt x="1452880" y="1087120"/>
                </a:lnTo>
                <a:lnTo>
                  <a:pt x="1452880" y="86995"/>
                </a:lnTo>
                <a:lnTo>
                  <a:pt x="1446037" y="53149"/>
                </a:lnTo>
                <a:lnTo>
                  <a:pt x="1427384" y="25495"/>
                </a:lnTo>
                <a:lnTo>
                  <a:pt x="1399730" y="6842"/>
                </a:lnTo>
                <a:lnTo>
                  <a:pt x="1365884" y="0"/>
                </a:lnTo>
                <a:close/>
              </a:path>
            </a:pathLst>
          </a:custGeom>
          <a:gradFill flip="none" rotWithShape="1">
            <a:gsLst>
              <a:gs pos="0">
                <a:srgbClr val="00AEAC">
                  <a:tint val="66000"/>
                  <a:satMod val="160000"/>
                </a:srgbClr>
              </a:gs>
              <a:gs pos="50000">
                <a:srgbClr val="00AEAC">
                  <a:tint val="44500"/>
                  <a:satMod val="160000"/>
                </a:srgbClr>
              </a:gs>
              <a:gs pos="100000">
                <a:srgbClr val="00AEA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AEAC"/>
            </a:solidFill>
          </a:ln>
        </p:spPr>
        <p:txBody>
          <a:bodyPr wrap="square" lIns="0" tIns="0" rIns="0" bIns="0" rtlCol="0"/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актуальная проблема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Georgia" panose="02040502050405020303" pitchFamily="18" charset="0"/>
              </a:rPr>
              <a:t>ц</a:t>
            </a:r>
            <a:r>
              <a:rPr lang="ru-RU" b="1" dirty="0" smtClean="0">
                <a:latin typeface="Georgia" panose="02040502050405020303" pitchFamily="18" charset="0"/>
              </a:rPr>
              <a:t>ель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гипотеза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объект </a:t>
            </a:r>
            <a:r>
              <a:rPr lang="ru-RU" b="1" dirty="0">
                <a:latin typeface="Georgia" panose="02040502050405020303" pitchFamily="18" charset="0"/>
              </a:rPr>
              <a:t>и предмет </a:t>
            </a:r>
            <a:r>
              <a:rPr lang="ru-RU" b="1" dirty="0" smtClean="0">
                <a:latin typeface="Georgia" panose="02040502050405020303" pitchFamily="18" charset="0"/>
              </a:rPr>
              <a:t>исследования 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задачи </a:t>
            </a:r>
            <a:endParaRPr lang="ru-RU" b="1" dirty="0">
              <a:latin typeface="Georgia" panose="02040502050405020303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latin typeface="Georgia" panose="02040502050405020303" pitchFamily="18" charset="0"/>
              </a:rPr>
              <a:t>анализ области </a:t>
            </a:r>
            <a:r>
              <a:rPr lang="ru-RU" b="1" dirty="0" smtClean="0">
                <a:latin typeface="Georgia" panose="02040502050405020303" pitchFamily="18" charset="0"/>
              </a:rPr>
              <a:t>исследования методики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достоверные результаты и обоснованные выводы</a:t>
            </a:r>
          </a:p>
        </p:txBody>
      </p:sp>
      <p:sp>
        <p:nvSpPr>
          <p:cNvPr id="12" name="object 13"/>
          <p:cNvSpPr/>
          <p:nvPr/>
        </p:nvSpPr>
        <p:spPr>
          <a:xfrm>
            <a:off x="6156126" y="5149526"/>
            <a:ext cx="4308038" cy="935166"/>
          </a:xfrm>
          <a:custGeom>
            <a:avLst/>
            <a:gdLst/>
            <a:ahLst/>
            <a:cxnLst/>
            <a:rect l="l" t="t" r="r" b="b"/>
            <a:pathLst>
              <a:path w="1452879" h="467360">
                <a:moveTo>
                  <a:pt x="1452880" y="0"/>
                </a:moveTo>
                <a:lnTo>
                  <a:pt x="0" y="0"/>
                </a:lnTo>
                <a:lnTo>
                  <a:pt x="0" y="467360"/>
                </a:lnTo>
                <a:lnTo>
                  <a:pt x="1452880" y="467360"/>
                </a:lnTo>
                <a:lnTo>
                  <a:pt x="1452880" y="0"/>
                </a:lnTo>
                <a:close/>
              </a:path>
            </a:pathLst>
          </a:custGeom>
          <a:gradFill flip="none" rotWithShape="1">
            <a:gsLst>
              <a:gs pos="0">
                <a:srgbClr val="A31AA6">
                  <a:tint val="66000"/>
                  <a:satMod val="160000"/>
                </a:srgbClr>
              </a:gs>
              <a:gs pos="50000">
                <a:srgbClr val="A31AA6">
                  <a:tint val="44500"/>
                  <a:satMod val="160000"/>
                </a:srgbClr>
              </a:gs>
              <a:gs pos="100000">
                <a:srgbClr val="A31AA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31AA6"/>
            </a:solidFill>
          </a:ln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Исследовательская работа</a:t>
            </a:r>
            <a:endParaRPr b="1" dirty="0">
              <a:latin typeface="Georgia" panose="02040502050405020303" pitchFamily="18" charset="0"/>
            </a:endParaRPr>
          </a:p>
        </p:txBody>
      </p:sp>
      <p:pic>
        <p:nvPicPr>
          <p:cNvPr id="13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" y="4637313"/>
            <a:ext cx="1694554" cy="1710635"/>
          </a:xfrm>
          <a:prstGeom prst="rect">
            <a:avLst/>
          </a:prstGeom>
        </p:spPr>
      </p:pic>
      <p:pic>
        <p:nvPicPr>
          <p:cNvPr id="14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8878" y="1045029"/>
            <a:ext cx="1830242" cy="17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32925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Не принимаются на конкурс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000" y="1922672"/>
            <a:ext cx="11271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Работы, не относящиеся к научно-технологическим проектным/исследовательским 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работам: социальной, культурной, </a:t>
            </a:r>
            <a:r>
              <a:rPr lang="ru-RU" b="1" dirty="0" err="1" smtClean="0">
                <a:latin typeface="Georgia" panose="02040502050405020303" pitchFamily="18" charset="0"/>
              </a:rPr>
              <a:t>околопрофессиональной</a:t>
            </a:r>
            <a:r>
              <a:rPr lang="ru-RU" b="1" dirty="0" smtClean="0">
                <a:latin typeface="Georgia" panose="02040502050405020303" pitchFamily="18" charset="0"/>
              </a:rPr>
              <a:t> (</a:t>
            </a:r>
            <a:r>
              <a:rPr lang="en-US" b="1" dirty="0" smtClean="0">
                <a:latin typeface="Georgia" panose="02040502050405020303" pitchFamily="18" charset="0"/>
              </a:rPr>
              <a:t>soft skills</a:t>
            </a:r>
            <a:r>
              <a:rPr lang="ru-RU" b="1" dirty="0" smtClean="0">
                <a:latin typeface="Georgia" panose="02040502050405020303" pitchFamily="18" charset="0"/>
              </a:rPr>
              <a:t>)</a:t>
            </a:r>
            <a:r>
              <a:rPr lang="en-US" b="1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направленности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00" y="3024254"/>
            <a:ext cx="907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Работы, представленные в рамках конкурса в прошлые учебные годы, </a:t>
            </a:r>
          </a:p>
          <a:p>
            <a:r>
              <a:rPr lang="ru-RU" b="1" dirty="0">
                <a:latin typeface="Georgia" panose="02040502050405020303" pitchFamily="18" charset="0"/>
              </a:rPr>
              <a:t>без существенных изменений (модификаций)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" y="4119757"/>
            <a:ext cx="969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Работы, не соответствующие требованиям, предъявляемым к оформлению </a:t>
            </a:r>
            <a:endParaRPr lang="ru-RU" b="1" dirty="0" smtClean="0">
              <a:latin typeface="Georgia" panose="02040502050405020303" pitchFamily="18" charset="0"/>
            </a:endParaRPr>
          </a:p>
          <a:p>
            <a:r>
              <a:rPr lang="ru-RU" b="1" dirty="0" smtClean="0">
                <a:latin typeface="Georgia" panose="02040502050405020303" pitchFamily="18" charset="0"/>
              </a:rPr>
              <a:t>и </a:t>
            </a:r>
            <a:r>
              <a:rPr lang="ru-RU" b="1" dirty="0">
                <a:latin typeface="Georgia" panose="02040502050405020303" pitchFamily="18" charset="0"/>
              </a:rPr>
              <a:t>подаче заявок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000" y="5029451"/>
            <a:ext cx="793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Работы, разработанные не участвующими в конкурсе лицами</a:t>
            </a:r>
          </a:p>
        </p:txBody>
      </p:sp>
      <p:pic>
        <p:nvPicPr>
          <p:cNvPr id="9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55566" y="5202589"/>
            <a:ext cx="1031439" cy="1002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872572"/>
            <a:ext cx="732246" cy="721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2986452"/>
            <a:ext cx="732246" cy="7219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3943456"/>
            <a:ext cx="732246" cy="7219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4853150"/>
            <a:ext cx="732246" cy="721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9000" y="5879898"/>
            <a:ext cx="700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Работы разработанные ранее </a:t>
            </a:r>
            <a:r>
              <a:rPr lang="ru-RU" b="1" dirty="0" smtClean="0">
                <a:latin typeface="Georgia" panose="02040502050405020303" pitchFamily="18" charset="0"/>
              </a:rPr>
              <a:t>2022/2023 </a:t>
            </a:r>
            <a:r>
              <a:rPr lang="ru-RU" b="1" dirty="0">
                <a:latin typeface="Georgia" panose="02040502050405020303" pitchFamily="18" charset="0"/>
              </a:rPr>
              <a:t>учебного года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5703598"/>
            <a:ext cx="732246" cy="7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8"/>
          <p:cNvSpPr txBox="1">
            <a:spLocks/>
          </p:cNvSpPr>
          <p:nvPr/>
        </p:nvSpPr>
        <p:spPr>
          <a:xfrm>
            <a:off x="0" y="96408"/>
            <a:ext cx="7651620" cy="5152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ctr">
              <a:lnSpc>
                <a:spcPct val="90000"/>
              </a:lnSpc>
              <a:spcBef>
                <a:spcPct val="0"/>
              </a:spcBef>
            </a:pPr>
            <a:r>
              <a:rPr lang="ru-RU" sz="3600" dirty="0">
                <a:solidFill>
                  <a:prstClr val="white"/>
                </a:solidFill>
                <a:latin typeface="Georgia" panose="02040502050405020303" pitchFamily="18" charset="0"/>
              </a:rPr>
              <a:t>Ключевые этапы </a:t>
            </a:r>
            <a:r>
              <a:rPr lang="ru-RU" sz="3600" dirty="0" smtClean="0">
                <a:solidFill>
                  <a:prstClr val="white"/>
                </a:solidFill>
                <a:latin typeface="Georgia" panose="02040502050405020303" pitchFamily="18" charset="0"/>
              </a:rPr>
              <a:t>конкурса</a:t>
            </a:r>
            <a:endParaRPr lang="ru-RU" sz="36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5104456" y="3558195"/>
            <a:ext cx="2211763" cy="1454064"/>
          </a:xfrm>
          <a:custGeom>
            <a:avLst/>
            <a:gdLst/>
            <a:ahLst/>
            <a:cxnLst/>
            <a:rect l="l" t="t" r="r" b="b"/>
            <a:pathLst>
              <a:path w="1219200" h="731520">
                <a:moveTo>
                  <a:pt x="1219200" y="0"/>
                </a:moveTo>
                <a:lnTo>
                  <a:pt x="0" y="0"/>
                </a:lnTo>
                <a:lnTo>
                  <a:pt x="0" y="118110"/>
                </a:lnTo>
                <a:lnTo>
                  <a:pt x="0" y="731520"/>
                </a:lnTo>
                <a:lnTo>
                  <a:pt x="117919" y="731520"/>
                </a:lnTo>
                <a:lnTo>
                  <a:pt x="117919" y="118110"/>
                </a:lnTo>
                <a:lnTo>
                  <a:pt x="1219200" y="118110"/>
                </a:lnTo>
                <a:lnTo>
                  <a:pt x="1219200" y="0"/>
                </a:lnTo>
                <a:close/>
              </a:path>
            </a:pathLst>
          </a:custGeom>
          <a:solidFill>
            <a:srgbClr val="EFE8F5"/>
          </a:solidFill>
          <a:ln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7345003" y="2722637"/>
            <a:ext cx="2228490" cy="1639362"/>
          </a:xfrm>
          <a:custGeom>
            <a:avLst/>
            <a:gdLst/>
            <a:ahLst/>
            <a:cxnLst/>
            <a:rect l="l" t="t" r="r" b="b"/>
            <a:pathLst>
              <a:path w="1219200" h="731520">
                <a:moveTo>
                  <a:pt x="1219200" y="0"/>
                </a:moveTo>
                <a:lnTo>
                  <a:pt x="0" y="0"/>
                </a:lnTo>
                <a:lnTo>
                  <a:pt x="0" y="118110"/>
                </a:lnTo>
                <a:lnTo>
                  <a:pt x="0" y="731520"/>
                </a:lnTo>
                <a:lnTo>
                  <a:pt x="117919" y="731520"/>
                </a:lnTo>
                <a:lnTo>
                  <a:pt x="117919" y="118110"/>
                </a:lnTo>
                <a:lnTo>
                  <a:pt x="1219200" y="118110"/>
                </a:lnTo>
                <a:lnTo>
                  <a:pt x="1219200" y="0"/>
                </a:lnTo>
                <a:close/>
              </a:path>
            </a:pathLst>
          </a:custGeom>
          <a:solidFill>
            <a:srgbClr val="EFE8F5"/>
          </a:solidFill>
          <a:ln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705117" y="4930483"/>
            <a:ext cx="2119302" cy="1445517"/>
          </a:xfrm>
          <a:custGeom>
            <a:avLst/>
            <a:gdLst/>
            <a:ahLst/>
            <a:cxnLst/>
            <a:rect l="l" t="t" r="r" b="b"/>
            <a:pathLst>
              <a:path w="1219200" h="731520">
                <a:moveTo>
                  <a:pt x="1219200" y="0"/>
                </a:moveTo>
                <a:lnTo>
                  <a:pt x="0" y="0"/>
                </a:lnTo>
                <a:lnTo>
                  <a:pt x="0" y="118110"/>
                </a:lnTo>
                <a:lnTo>
                  <a:pt x="0" y="731520"/>
                </a:lnTo>
                <a:lnTo>
                  <a:pt x="117919" y="731520"/>
                </a:lnTo>
                <a:lnTo>
                  <a:pt x="117919" y="118110"/>
                </a:lnTo>
                <a:lnTo>
                  <a:pt x="1219200" y="118110"/>
                </a:lnTo>
                <a:lnTo>
                  <a:pt x="1219200" y="0"/>
                </a:lnTo>
                <a:close/>
              </a:path>
            </a:pathLst>
          </a:custGeom>
          <a:solidFill>
            <a:srgbClr val="EFE8F5"/>
          </a:solidFill>
          <a:ln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prstClr val="black"/>
              </a:solidFill>
            </a:endParaRPr>
          </a:p>
        </p:txBody>
      </p:sp>
      <p:pic>
        <p:nvPicPr>
          <p:cNvPr id="13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741" y="4408752"/>
            <a:ext cx="457200" cy="447040"/>
          </a:xfrm>
          <a:prstGeom prst="rect">
            <a:avLst/>
          </a:prstGeom>
        </p:spPr>
      </p:pic>
      <p:pic>
        <p:nvPicPr>
          <p:cNvPr id="15" name="object 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1888" y="2159193"/>
            <a:ext cx="467360" cy="46736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18739" y="5211142"/>
            <a:ext cx="1674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Подача заявок для участия в конкурсе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в </a:t>
            </a:r>
            <a:r>
              <a:rPr lang="ru-RU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системе </a:t>
            </a:r>
            <a:endParaRPr lang="ru-RU" sz="1200" kern="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«</a:t>
            </a:r>
            <a:r>
              <a:rPr lang="ru-RU" sz="1200" kern="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Сириус.Онлайн</a:t>
            </a:r>
            <a:r>
              <a:rPr lang="ru-RU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15 февраля</a:t>
            </a:r>
            <a:endParaRPr lang="ru-RU" sz="1200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89485" y="3836944"/>
            <a:ext cx="1637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Открытая научно-практическая </a:t>
            </a:r>
            <a:r>
              <a:rPr lang="ru-RU" sz="1200" b="1" kern="0" dirty="0" err="1">
                <a:solidFill>
                  <a:prstClr val="black"/>
                </a:solidFill>
                <a:latin typeface="Georgia" panose="02040502050405020303" pitchFamily="18" charset="0"/>
              </a:rPr>
              <a:t>MICROконференция</a:t>
            </a:r>
            <a:r>
              <a:rPr lang="ru-RU" sz="12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 «Покори Большие </a:t>
            </a:r>
            <a:r>
              <a:rPr lang="ru-RU" sz="1200" b="1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вызовы» - </a:t>
            </a:r>
            <a:r>
              <a:rPr lang="ru-RU" sz="1200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предзащита</a:t>
            </a:r>
            <a:r>
              <a:rPr lang="ru-RU" sz="1200" b="1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endParaRPr lang="ru-RU" sz="1200" b="1" kern="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5 или 6 марта</a:t>
            </a:r>
            <a:endParaRPr lang="ru-RU" sz="1200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1" name="object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3867" y="2996671"/>
            <a:ext cx="518159" cy="5181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601248" y="3041593"/>
            <a:ext cx="1771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Итоговая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проектная </a:t>
            </a:r>
            <a:r>
              <a:rPr lang="ru-RU" sz="1200" b="1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смена- </a:t>
            </a:r>
            <a:endParaRPr lang="ru-RU" sz="1200" b="1" kern="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финал регионального этапа - </a:t>
            </a:r>
            <a:r>
              <a:rPr lang="ru-RU" sz="1200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очная защита</a:t>
            </a:r>
            <a:r>
              <a:rPr lang="ru-RU" sz="1200" b="1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,</a:t>
            </a:r>
            <a:endParaRPr lang="ru-RU" sz="1200" b="1" kern="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25 – 28 марта</a:t>
            </a:r>
            <a:endParaRPr lang="ru-RU" sz="1200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object 4"/>
          <p:cNvSpPr/>
          <p:nvPr/>
        </p:nvSpPr>
        <p:spPr>
          <a:xfrm>
            <a:off x="9638880" y="2003928"/>
            <a:ext cx="2168401" cy="1527294"/>
          </a:xfrm>
          <a:custGeom>
            <a:avLst/>
            <a:gdLst/>
            <a:ahLst/>
            <a:cxnLst/>
            <a:rect l="l" t="t" r="r" b="b"/>
            <a:pathLst>
              <a:path w="1219200" h="731520">
                <a:moveTo>
                  <a:pt x="1219200" y="0"/>
                </a:moveTo>
                <a:lnTo>
                  <a:pt x="0" y="0"/>
                </a:lnTo>
                <a:lnTo>
                  <a:pt x="0" y="118110"/>
                </a:lnTo>
                <a:lnTo>
                  <a:pt x="0" y="731520"/>
                </a:lnTo>
                <a:lnTo>
                  <a:pt x="117919" y="731520"/>
                </a:lnTo>
                <a:lnTo>
                  <a:pt x="117919" y="118110"/>
                </a:lnTo>
                <a:lnTo>
                  <a:pt x="1219200" y="118110"/>
                </a:lnTo>
                <a:lnTo>
                  <a:pt x="1219200" y="0"/>
                </a:lnTo>
                <a:close/>
              </a:path>
            </a:pathLst>
          </a:custGeom>
          <a:solidFill>
            <a:srgbClr val="EFE8F5"/>
          </a:solidFill>
          <a:ln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85218" y="2280842"/>
            <a:ext cx="16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Заключительный отборочный этап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Дистанционное тестирование, онлайн-собеседование</a:t>
            </a:r>
            <a:endParaRPr lang="ru-RU" sz="1200" kern="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10 апреля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15 мая </a:t>
            </a:r>
            <a:endParaRPr lang="ru-RU" sz="1200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5" name="object 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60321" y="4742910"/>
            <a:ext cx="2346960" cy="1696720"/>
          </a:xfrm>
          <a:prstGeom prst="rect">
            <a:avLst/>
          </a:prstGeom>
        </p:spPr>
      </p:pic>
      <p:pic>
        <p:nvPicPr>
          <p:cNvPr id="26" name="object 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23360" y="1333061"/>
            <a:ext cx="599439" cy="59943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231263" y="4239113"/>
            <a:ext cx="3079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Программа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Georgia" panose="02040502050405020303" pitchFamily="18" charset="0"/>
              </a:rPr>
              <a:t>«Большие вызовы»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ОЦ </a:t>
            </a:r>
            <a:r>
              <a:rPr lang="ru-RU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«Сириус», </a:t>
            </a:r>
            <a:r>
              <a:rPr lang="ru-RU" sz="1200" b="1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июль</a:t>
            </a:r>
            <a:endParaRPr lang="ru-RU" sz="1200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0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11359" y="3307692"/>
            <a:ext cx="213370" cy="223530"/>
          </a:xfrm>
          <a:prstGeom prst="rect">
            <a:avLst/>
          </a:prstGeom>
        </p:spPr>
      </p:pic>
      <p:pic>
        <p:nvPicPr>
          <p:cNvPr id="31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8774" y="4671482"/>
            <a:ext cx="213370" cy="223530"/>
          </a:xfrm>
          <a:prstGeom prst="rect">
            <a:avLst/>
          </a:prstGeom>
        </p:spPr>
      </p:pic>
      <p:pic>
        <p:nvPicPr>
          <p:cNvPr id="32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84962" y="2459748"/>
            <a:ext cx="213370" cy="223530"/>
          </a:xfrm>
          <a:prstGeom prst="rect">
            <a:avLst/>
          </a:prstGeom>
        </p:spPr>
      </p:pic>
      <p:sp>
        <p:nvSpPr>
          <p:cNvPr id="33" name="object 4"/>
          <p:cNvSpPr/>
          <p:nvPr/>
        </p:nvSpPr>
        <p:spPr>
          <a:xfrm>
            <a:off x="2927885" y="4289500"/>
            <a:ext cx="2119302" cy="1445517"/>
          </a:xfrm>
          <a:custGeom>
            <a:avLst/>
            <a:gdLst/>
            <a:ahLst/>
            <a:cxnLst/>
            <a:rect l="l" t="t" r="r" b="b"/>
            <a:pathLst>
              <a:path w="1219200" h="731520">
                <a:moveTo>
                  <a:pt x="1219200" y="0"/>
                </a:moveTo>
                <a:lnTo>
                  <a:pt x="0" y="0"/>
                </a:lnTo>
                <a:lnTo>
                  <a:pt x="0" y="118110"/>
                </a:lnTo>
                <a:lnTo>
                  <a:pt x="0" y="731520"/>
                </a:lnTo>
                <a:lnTo>
                  <a:pt x="117919" y="731520"/>
                </a:lnTo>
                <a:lnTo>
                  <a:pt x="117919" y="118110"/>
                </a:lnTo>
                <a:lnTo>
                  <a:pt x="1219200" y="118110"/>
                </a:lnTo>
                <a:lnTo>
                  <a:pt x="1219200" y="0"/>
                </a:lnTo>
                <a:close/>
              </a:path>
            </a:pathLst>
          </a:custGeom>
          <a:solidFill>
            <a:srgbClr val="EFE8F5"/>
          </a:solidFill>
          <a:ln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prstClr val="black"/>
              </a:solidFill>
            </a:endParaRPr>
          </a:p>
        </p:txBody>
      </p:sp>
      <p:pic>
        <p:nvPicPr>
          <p:cNvPr id="34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7053" y="4025151"/>
            <a:ext cx="213370" cy="22353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209271" y="4562278"/>
            <a:ext cx="1718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Отборочный этап</a:t>
            </a:r>
            <a:r>
              <a:rPr lang="ru-RU" sz="1200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 – заочная экспертиза работ в системе «Сириус</a:t>
            </a:r>
            <a:r>
              <a:rPr lang="ru-RU" sz="1200" kern="0" dirty="0">
                <a:solidFill>
                  <a:prstClr val="black"/>
                </a:solidFill>
                <a:latin typeface="Georgia" panose="02040502050405020303" pitchFamily="18" charset="0"/>
              </a:rPr>
              <a:t>. Онлайн</a:t>
            </a:r>
            <a:r>
              <a:rPr lang="ru-RU" sz="1200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»,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16 февраля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kern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10 марта</a:t>
            </a:r>
            <a:endParaRPr lang="ru-RU" sz="1200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6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65838" y="3665837"/>
            <a:ext cx="545950" cy="5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17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900</Words>
  <Application>Microsoft Office PowerPoint</Application>
  <PresentationFormat>Широкоэкранный</PresentationFormat>
  <Paragraphs>199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Georgia</vt:lpstr>
      <vt:lpstr>Roboto</vt:lpstr>
      <vt:lpstr>Tahoma</vt:lpstr>
      <vt:lpstr>Times New Roman</vt:lpstr>
      <vt:lpstr>Trebuchet MS</vt:lpstr>
      <vt:lpstr>Wingdings</vt:lpstr>
      <vt:lpstr>Тема Office</vt:lpstr>
      <vt:lpstr>1_Тема Office</vt:lpstr>
      <vt:lpstr>3_Тема Office</vt:lpstr>
      <vt:lpstr>Презентация PowerPoint</vt:lpstr>
      <vt:lpstr>Распоряжение департамента ОО ТО от 24.11.2023 № 1809-р</vt:lpstr>
      <vt:lpstr>Направления конкурса</vt:lpstr>
      <vt:lpstr>Структура конкурса</vt:lpstr>
      <vt:lpstr>Организаторы конкурса</vt:lpstr>
      <vt:lpstr>Участники конкурса и виды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Большие вызовы – региональный конкурс в Томской области 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И. Севрюков</dc:creator>
  <cp:lastModifiedBy>Юлия П. Худобина</cp:lastModifiedBy>
  <cp:revision>149</cp:revision>
  <dcterms:created xsi:type="dcterms:W3CDTF">2021-04-02T03:05:05Z</dcterms:created>
  <dcterms:modified xsi:type="dcterms:W3CDTF">2024-01-23T07:38:04Z</dcterms:modified>
</cp:coreProperties>
</file>